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61" r:id="rId3"/>
    <p:sldId id="258" r:id="rId4"/>
    <p:sldId id="262" r:id="rId5"/>
    <p:sldId id="259" r:id="rId6"/>
    <p:sldId id="265" r:id="rId7"/>
    <p:sldId id="266" r:id="rId8"/>
    <p:sldId id="267" r:id="rId9"/>
    <p:sldId id="263" r:id="rId10"/>
    <p:sldId id="317" r:id="rId11"/>
    <p:sldId id="269" r:id="rId12"/>
    <p:sldId id="307" r:id="rId13"/>
    <p:sldId id="273" r:id="rId14"/>
    <p:sldId id="260" r:id="rId15"/>
    <p:sldId id="275" r:id="rId16"/>
    <p:sldId id="276" r:id="rId17"/>
    <p:sldId id="277" r:id="rId18"/>
    <p:sldId id="281" r:id="rId19"/>
    <p:sldId id="316" r:id="rId20"/>
    <p:sldId id="308" r:id="rId21"/>
    <p:sldId id="309" r:id="rId22"/>
    <p:sldId id="310" r:id="rId23"/>
    <p:sldId id="311" r:id="rId24"/>
    <p:sldId id="312" r:id="rId25"/>
    <p:sldId id="313" r:id="rId26"/>
    <p:sldId id="285" r:id="rId27"/>
    <p:sldId id="289" r:id="rId28"/>
    <p:sldId id="290" r:id="rId29"/>
    <p:sldId id="291" r:id="rId30"/>
    <p:sldId id="314" r:id="rId31"/>
    <p:sldId id="287" r:id="rId32"/>
    <p:sldId id="315" r:id="rId33"/>
    <p:sldId id="292" r:id="rId34"/>
    <p:sldId id="30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0F9"/>
    <a:srgbClr val="EFF5FB"/>
    <a:srgbClr val="F3F6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1457" autoAdjust="0"/>
  </p:normalViewPr>
  <p:slideViewPr>
    <p:cSldViewPr snapToGrid="0">
      <p:cViewPr varScale="1">
        <p:scale>
          <a:sx n="78" d="100"/>
          <a:sy n="78" d="100"/>
        </p:scale>
        <p:origin x="87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327D1-622C-4F31-9B0F-F58C49884734}" type="datetimeFigureOut">
              <a:rPr lang="en-SG" smtClean="0"/>
              <a:t>18/8/2023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52ADD1-4057-4102-95F8-5D0581F3E6B0}" type="slidenum">
              <a:rPr lang="en-SG" smtClean="0"/>
              <a:t>‹#›</a:t>
            </a:fld>
            <a:endParaRPr lang="en-SG"/>
          </a:p>
        </p:txBody>
      </p:sp>
    </p:spTree>
    <p:extLst>
      <p:ext uri="{BB962C8B-B14F-4D97-AF65-F5344CB8AC3E}">
        <p14:creationId xmlns:p14="http://schemas.microsoft.com/office/powerpoint/2010/main" val="2262558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buNone/>
            </a:pPr>
            <a:r>
              <a:rPr lang="en-US">
                <a:effectLst/>
                <a:ea typeface="Times New Roman" panose="02020603050405020304" pitchFamily="18" charset="0"/>
              </a:rPr>
              <a:t>- Yaw là độ lệch hoặc quay đầu hoặc sang phải hoặc trái của quadcopter. </a:t>
            </a:r>
          </a:p>
          <a:p>
            <a:pPr marL="0" indent="0" algn="just">
              <a:buNone/>
            </a:pPr>
            <a:r>
              <a:rPr lang="en-US">
                <a:effectLst/>
                <a:ea typeface="Times New Roman" panose="02020603050405020304" pitchFamily="18" charset="0"/>
              </a:rPr>
              <a:t>- Roll là chuyển động của quadcopter về phía trước hoặc phía sau.</a:t>
            </a:r>
          </a:p>
          <a:p>
            <a:pPr marL="0" indent="0" algn="just">
              <a:buNone/>
            </a:pPr>
            <a:r>
              <a:rPr lang="en-US">
                <a:effectLst/>
                <a:ea typeface="Times New Roman" panose="02020603050405020304" pitchFamily="18" charset="0"/>
              </a:rPr>
              <a:t>- Pitch là góc mà thể hiện độ nghiêng về một bên, ví dụ như nghiêng sang trái hoặc phải.</a:t>
            </a:r>
            <a:endParaRPr lang="en-US"/>
          </a:p>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5</a:t>
            </a:fld>
            <a:endParaRPr lang="en-SG"/>
          </a:p>
        </p:txBody>
      </p:sp>
    </p:spTree>
    <p:extLst>
      <p:ext uri="{BB962C8B-B14F-4D97-AF65-F5344CB8AC3E}">
        <p14:creationId xmlns:p14="http://schemas.microsoft.com/office/powerpoint/2010/main" val="39913689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17</a:t>
            </a:fld>
            <a:endParaRPr lang="en-SG"/>
          </a:p>
        </p:txBody>
      </p:sp>
    </p:spTree>
    <p:extLst>
      <p:ext uri="{BB962C8B-B14F-4D97-AF65-F5344CB8AC3E}">
        <p14:creationId xmlns:p14="http://schemas.microsoft.com/office/powerpoint/2010/main" val="620872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Mỗi khi LIDAR tính toán khoảng cách dựa trên tốc độ ánh sáng và thời gian bay, kết quả nhận được sẽ được sử dụng để tính toán ước tính hiện tại sử dụng phương trình cập nhật trạng thái cho cả chiều cao và tốc độ thay đổi chiều cao</a:t>
            </a:r>
            <a:r>
              <a:rPr lang="vi-VN"/>
              <a:t>. </a:t>
            </a:r>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18</a:t>
            </a:fld>
            <a:endParaRPr lang="en-SG"/>
          </a:p>
        </p:txBody>
      </p:sp>
    </p:spTree>
    <p:extLst>
      <p:ext uri="{BB962C8B-B14F-4D97-AF65-F5344CB8AC3E}">
        <p14:creationId xmlns:p14="http://schemas.microsoft.com/office/powerpoint/2010/main" val="1379381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vi-VN"/>
              <a:t>Bộ lọc Kalman Filter một chiều tức là bộ lọc chỉ có thể theo dõi một biến trạng thái, chẳng hạn như khoảng cách hay vị trí trên trục tọa độ. Với mục đích ổn định tín hiệu theo một chiều nào đó, bộ lọc Kalman Filter được sử dụng. </a:t>
            </a:r>
            <a:endParaRPr lang="en-US"/>
          </a:p>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19</a:t>
            </a:fld>
            <a:endParaRPr lang="en-SG"/>
          </a:p>
        </p:txBody>
      </p:sp>
    </p:spTree>
    <p:extLst>
      <p:ext uri="{BB962C8B-B14F-4D97-AF65-F5344CB8AC3E}">
        <p14:creationId xmlns:p14="http://schemas.microsoft.com/office/powerpoint/2010/main" val="3502077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20</a:t>
            </a:fld>
            <a:endParaRPr lang="en-SG"/>
          </a:p>
        </p:txBody>
      </p:sp>
    </p:spTree>
    <p:extLst>
      <p:ext uri="{BB962C8B-B14F-4D97-AF65-F5344CB8AC3E}">
        <p14:creationId xmlns:p14="http://schemas.microsoft.com/office/powerpoint/2010/main" val="2657334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21</a:t>
            </a:fld>
            <a:endParaRPr lang="en-SG"/>
          </a:p>
        </p:txBody>
      </p:sp>
    </p:spTree>
    <p:extLst>
      <p:ext uri="{BB962C8B-B14F-4D97-AF65-F5344CB8AC3E}">
        <p14:creationId xmlns:p14="http://schemas.microsoft.com/office/powerpoint/2010/main" val="4106332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25</a:t>
            </a:fld>
            <a:endParaRPr lang="en-SG"/>
          </a:p>
        </p:txBody>
      </p:sp>
    </p:spTree>
    <p:extLst>
      <p:ext uri="{BB962C8B-B14F-4D97-AF65-F5344CB8AC3E}">
        <p14:creationId xmlns:p14="http://schemas.microsoft.com/office/powerpoint/2010/main" val="226975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2ADD1-4057-4102-95F8-5D0581F3E6B0}" type="slidenum">
              <a:rPr lang="en-SG" smtClean="0"/>
              <a:t>26</a:t>
            </a:fld>
            <a:endParaRPr lang="en-SG"/>
          </a:p>
        </p:txBody>
      </p:sp>
    </p:spTree>
    <p:extLst>
      <p:ext uri="{BB962C8B-B14F-4D97-AF65-F5344CB8AC3E}">
        <p14:creationId xmlns:p14="http://schemas.microsoft.com/office/powerpoint/2010/main" val="3212060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2ADD1-4057-4102-95F8-5D0581F3E6B0}" type="slidenum">
              <a:rPr lang="en-SG" smtClean="0"/>
              <a:t>27</a:t>
            </a:fld>
            <a:endParaRPr lang="en-SG"/>
          </a:p>
        </p:txBody>
      </p:sp>
    </p:spTree>
    <p:extLst>
      <p:ext uri="{BB962C8B-B14F-4D97-AF65-F5344CB8AC3E}">
        <p14:creationId xmlns:p14="http://schemas.microsoft.com/office/powerpoint/2010/main" val="721709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2ADD1-4057-4102-95F8-5D0581F3E6B0}" type="slidenum">
              <a:rPr lang="en-SG" smtClean="0"/>
              <a:t>28</a:t>
            </a:fld>
            <a:endParaRPr lang="en-SG"/>
          </a:p>
        </p:txBody>
      </p:sp>
    </p:spTree>
    <p:extLst>
      <p:ext uri="{BB962C8B-B14F-4D97-AF65-F5344CB8AC3E}">
        <p14:creationId xmlns:p14="http://schemas.microsoft.com/office/powerpoint/2010/main" val="3170928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29</a:t>
            </a:fld>
            <a:endParaRPr lang="en-SG"/>
          </a:p>
        </p:txBody>
      </p:sp>
    </p:spTree>
    <p:extLst>
      <p:ext uri="{BB962C8B-B14F-4D97-AF65-F5344CB8AC3E}">
        <p14:creationId xmlns:p14="http://schemas.microsoft.com/office/powerpoint/2010/main" val="2452888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Times New Roman" panose="02020603050405020304" pitchFamily="18" charset="0"/>
              </a:rPr>
              <a:t>- Vector </a:t>
            </a:r>
            <a:r>
              <a:rPr lang="en-US" sz="1800" dirty="0">
                <a:effectLst/>
                <a:latin typeface="Times New Roman" panose="02020603050405020304" pitchFamily="18" charset="0"/>
                <a:ea typeface="Times New Roman" panose="02020603050405020304" pitchFamily="18" charset="0"/>
              </a:rPr>
              <a:t>q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rPr>
              <a:t> ma </a:t>
            </a:r>
            <a:r>
              <a:rPr lang="en-US" sz="1800" dirty="0" err="1">
                <a:effectLst/>
                <a:latin typeface="Times New Roman" panose="02020603050405020304" pitchFamily="18" charset="0"/>
                <a:ea typeface="Times New Roman" panose="02020603050405020304" pitchFamily="18" charset="0"/>
              </a:rPr>
              <a:t>trận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chứa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cả</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hai</a:t>
            </a:r>
            <a:r>
              <a:rPr lang="en-US" sz="1800" dirty="0">
                <a:effectLst/>
                <a:latin typeface="Times New Roman" panose="02020603050405020304" pitchFamily="18" charset="0"/>
                <a:ea typeface="Times New Roman" panose="02020603050405020304" pitchFamily="18" charset="0"/>
              </a:rPr>
              <a:t> vector </a:t>
            </a:r>
            <a:r>
              <a:rPr lang="en-US" sz="1800" dirty="0" err="1">
                <a:effectLst/>
                <a:latin typeface="Times New Roman" panose="02020603050405020304" pitchFamily="18" charset="0"/>
                <a:ea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dịch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chuyển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tuyến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tính</a:t>
            </a:r>
            <a:r>
              <a:rPr lang="en-US" sz="1800" dirty="0">
                <a:effectLst/>
                <a:latin typeface="Times New Roman" panose="02020603050405020304" pitchFamily="18" charset="0"/>
                <a:ea typeface="Times New Roman" panose="02020603050405020304" pitchFamily="18" charset="0"/>
              </a:rPr>
              <a:t> ξ </a:t>
            </a:r>
            <a:r>
              <a:rPr lang="en-US" sz="1800" dirty="0" err="1">
                <a:effectLst/>
                <a:latin typeface="Times New Roman" panose="02020603050405020304" pitchFamily="18" charset="0"/>
                <a:ea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rPr>
              <a:t> vector </a:t>
            </a:r>
            <a:r>
              <a:rPr lang="en-US" sz="1800" dirty="0" err="1">
                <a:effectLst/>
                <a:latin typeface="Times New Roman" panose="02020603050405020304" pitchFamily="18" charset="0"/>
                <a:ea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góc</a:t>
            </a:r>
            <a:r>
              <a:rPr lang="en-US" sz="1800" dirty="0">
                <a:effectLst/>
                <a:latin typeface="Times New Roman" panose="02020603050405020304" pitchFamily="18" charset="0"/>
                <a:ea typeface="Times New Roman" panose="02020603050405020304" pitchFamily="18" charset="0"/>
              </a:rPr>
              <a:t> </a:t>
            </a:r>
            <a:r>
              <a:rPr lang="en-US" sz="1800">
                <a:effectLst/>
                <a:latin typeface="Times New Roman" panose="02020603050405020304" pitchFamily="18" charset="0"/>
                <a:ea typeface="Times New Roman" panose="02020603050405020304" pitchFamily="18" charset="0"/>
              </a:rPr>
              <a:t>η.</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ea typeface="Times New Roman" panose="02020603050405020304" pitchFamily="18" charset="0"/>
              </a:rPr>
              <a:t>- Gốc tọa độ đặt trục của khung máy bay là ở giữa khung máy bay. </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Times New Roman" panose="02020603050405020304" pitchFamily="18" charset="0"/>
              </a:rPr>
              <a:t>- Trong </a:t>
            </a:r>
            <a:r>
              <a:rPr lang="en-US" sz="1800" dirty="0" err="1">
                <a:effectLst/>
                <a:latin typeface="Times New Roman" panose="02020603050405020304" pitchFamily="18" charset="0"/>
                <a:ea typeface="Times New Roman" panose="02020603050405020304" pitchFamily="18" charset="0"/>
              </a:rPr>
              <a:t>đó</a:t>
            </a:r>
            <a:r>
              <a:rPr lang="en-US" sz="1800" dirty="0">
                <a:effectLst/>
                <a:latin typeface="Times New Roman" panose="02020603050405020304" pitchFamily="18" charset="0"/>
                <a:ea typeface="Times New Roman" panose="02020603050405020304" pitchFamily="18" charset="0"/>
              </a:rPr>
              <a:t>:  R </a:t>
            </a:r>
            <a:r>
              <a:rPr lang="en-US" sz="1800" dirty="0" err="1">
                <a:effectLst/>
                <a:latin typeface="Times New Roman" panose="02020603050405020304" pitchFamily="18" charset="0"/>
                <a:ea typeface="Times New Roman" panose="02020603050405020304" pitchFamily="18" charset="0"/>
              </a:rPr>
              <a:t>mũ</a:t>
            </a:r>
            <a:r>
              <a:rPr lang="en-US" sz="1800" dirty="0">
                <a:effectLst/>
                <a:latin typeface="Times New Roman" panose="02020603050405020304" pitchFamily="18" charset="0"/>
                <a:ea typeface="Times New Roman" panose="02020603050405020304" pitchFamily="18" charset="0"/>
              </a:rPr>
              <a:t> -1 = R 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ma </a:t>
            </a:r>
            <a:r>
              <a:rPr lang="en-US" sz="1800" dirty="0" err="1">
                <a:effectLst/>
                <a:latin typeface="Times New Roman" panose="02020603050405020304" pitchFamily="18" charset="0"/>
                <a:ea typeface="Calibri" panose="020F0502020204030204" pitchFamily="34" charset="0"/>
              </a:rPr>
              <a:t>trận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nghịch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đảo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hiện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phép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xoay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quán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tính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đến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mô</a:t>
            </a:r>
            <a:r>
              <a:rPr lang="en-US" sz="1800" dirty="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hình</a:t>
            </a:r>
            <a:r>
              <a:rPr lang="en-US" sz="1800">
                <a:effectLst/>
                <a:latin typeface="Times New Roman" panose="02020603050405020304" pitchFamily="18" charset="0"/>
                <a:ea typeface="Calibri" panose="020F0502020204030204" pitchFamily="34" charset="0"/>
              </a:rPr>
              <a:t>.</a:t>
            </a:r>
          </a:p>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6</a:t>
            </a:fld>
            <a:endParaRPr lang="en-SG"/>
          </a:p>
        </p:txBody>
      </p:sp>
    </p:spTree>
    <p:extLst>
      <p:ext uri="{BB962C8B-B14F-4D97-AF65-F5344CB8AC3E}">
        <p14:creationId xmlns:p14="http://schemas.microsoft.com/office/powerpoint/2010/main" val="75524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800" i="1">
                <a:effectLst/>
                <a:latin typeface="Times New Roman" panose="02020603050405020304" pitchFamily="18" charset="0"/>
                <a:ea typeface="Times New Roman" panose="02020603050405020304" pitchFamily="18" charset="0"/>
              </a:rPr>
              <a:t>Đánh giá:</a:t>
            </a:r>
            <a:r>
              <a:rPr lang="en-US" sz="1800">
                <a:effectLst/>
                <a:latin typeface="Times New Roman" panose="02020603050405020304" pitchFamily="18" charset="0"/>
                <a:ea typeface="Times New Roman" panose="02020603050405020304" pitchFamily="18" charset="0"/>
              </a:rPr>
              <a:t> Nhóm đã nêu phương pháp chọn khâu điều khiển và chọn ra các thông số bộ điều khiển cho kết quả tốt nhất trong các lần thử sai. Các thông số này được áp dụng vào mô hình thực tế và cho kết quả không thật sự tốt. Tuy quadcopter vẫn giữ được cân bằng nhưng quá trình cất cánh lên cao bị lệch và quadcopter còn rung lắc nhiều.</a:t>
            </a:r>
          </a:p>
          <a:p>
            <a:pPr algn="just">
              <a:lnSpc>
                <a:spcPct val="150000"/>
              </a:lnSpc>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2ADD1-4057-4102-95F8-5D0581F3E6B0}" type="slidenum">
              <a:rPr lang="en-SG" smtClean="0"/>
              <a:t>30</a:t>
            </a:fld>
            <a:endParaRPr lang="en-SG"/>
          </a:p>
        </p:txBody>
      </p:sp>
    </p:spTree>
    <p:extLst>
      <p:ext uri="{BB962C8B-B14F-4D97-AF65-F5344CB8AC3E}">
        <p14:creationId xmlns:p14="http://schemas.microsoft.com/office/powerpoint/2010/main" val="3081185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2ADD1-4057-4102-95F8-5D0581F3E6B0}" type="slidenum">
              <a:rPr lang="en-SG" smtClean="0"/>
              <a:t>31</a:t>
            </a:fld>
            <a:endParaRPr lang="en-SG"/>
          </a:p>
        </p:txBody>
      </p:sp>
    </p:spTree>
    <p:extLst>
      <p:ext uri="{BB962C8B-B14F-4D97-AF65-F5344CB8AC3E}">
        <p14:creationId xmlns:p14="http://schemas.microsoft.com/office/powerpoint/2010/main" val="442084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lang="en-US" sz="1800">
                <a:effectLst/>
                <a:latin typeface="Times New Roman" panose="02020603050405020304" pitchFamily="18" charset="0"/>
                <a:ea typeface="Times New Roman" panose="02020603050405020304" pitchFamily="18" charset="0"/>
              </a:rPr>
              <a:t>Kết quả cho thấy Quadcopter giữ vị trí khá tốt trong hệ tọa độ Oxy khi độ dịch chuyển theo phương x và phương y là khá nhỏ (chỉ vài cm). Tuy nhiên, Quadcopter vẫn bị trôi một đoạn so với gốc tọa độ, nhưng mà độ dịch chuyển không lớn, vẫn trong tầm kiểm soát. Quadcopter ban đầu bị trôi một đoạn thì mới ổn định tại một vị trí cách tâm một khoảng khá nhỏ. </a:t>
            </a:r>
          </a:p>
          <a:p>
            <a:pPr algn="just">
              <a:lnSpc>
                <a:spcPct val="150000"/>
              </a:lnSpc>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2ADD1-4057-4102-95F8-5D0581F3E6B0}" type="slidenum">
              <a:rPr lang="en-SG" smtClean="0"/>
              <a:t>32</a:t>
            </a:fld>
            <a:endParaRPr lang="en-SG"/>
          </a:p>
        </p:txBody>
      </p:sp>
    </p:spTree>
    <p:extLst>
      <p:ext uri="{BB962C8B-B14F-4D97-AF65-F5344CB8AC3E}">
        <p14:creationId xmlns:p14="http://schemas.microsoft.com/office/powerpoint/2010/main" val="3462715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A552ADD1-4057-4102-95F8-5D0581F3E6B0}" type="slidenum">
              <a:rPr lang="en-SG" smtClean="0"/>
              <a:t>33</a:t>
            </a:fld>
            <a:endParaRPr lang="en-SG"/>
          </a:p>
        </p:txBody>
      </p:sp>
    </p:spTree>
    <p:extLst>
      <p:ext uri="{BB962C8B-B14F-4D97-AF65-F5344CB8AC3E}">
        <p14:creationId xmlns:p14="http://schemas.microsoft.com/office/powerpoint/2010/main" val="1496261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rPr>
              <a:t>Momen Tb </a:t>
            </a:r>
            <a:r>
              <a:rPr lang="en-US" sz="1800" dirty="0">
                <a:effectLst/>
                <a:latin typeface="Times New Roman" panose="02020603050405020304" pitchFamily="18" charset="0"/>
                <a:ea typeface="Calibri" panose="020F0502020204030204" pitchFamily="34" charset="0"/>
              </a:rPr>
              <a:t>bao </a:t>
            </a:r>
            <a:r>
              <a:rPr lang="en-US" sz="1800" dirty="0" err="1">
                <a:effectLst/>
                <a:latin typeface="Times New Roman" panose="02020603050405020304" pitchFamily="18" charset="0"/>
                <a:ea typeface="Calibri" panose="020F0502020204030204" pitchFamily="34" charset="0"/>
              </a:rPr>
              <a:t>gồm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momen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theo</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hướng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góc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trong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khung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mô</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tương</a:t>
            </a:r>
            <a:r>
              <a:rPr lang="en-US" sz="1800" dirty="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ứng</a:t>
            </a:r>
            <a:r>
              <a:rPr lang="en-US" sz="1800">
                <a:effectLst/>
                <a:latin typeface="Times New Roman" panose="02020603050405020304" pitchFamily="18" charset="0"/>
                <a:ea typeface="Calibri" panose="020F0502020204030204" pitchFamily="34" charset="0"/>
              </a:rPr>
              <a:t>.</a:t>
            </a: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a:effectLst/>
                <a:latin typeface="Times New Roman" panose="02020603050405020304" pitchFamily="18" charset="0"/>
                <a:ea typeface="Calibri" panose="020F0502020204030204" pitchFamily="34" charset="0"/>
              </a:rPr>
              <a:t>l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khoảng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giữa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động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cơ</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trọng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tâm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của</a:t>
            </a:r>
            <a:r>
              <a:rPr lang="en-US" sz="1800" dirty="0">
                <a:effectLst/>
                <a:latin typeface="Times New Roman" panose="02020603050405020304" pitchFamily="18" charset="0"/>
                <a:ea typeface="Calibri" panose="020F0502020204030204" pitchFamily="34" charset="0"/>
              </a:rPr>
              <a:t> quadcopter.</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7</a:t>
            </a:fld>
            <a:endParaRPr lang="en-SG"/>
          </a:p>
        </p:txBody>
      </p:sp>
    </p:spTree>
    <p:extLst>
      <p:ext uri="{BB962C8B-B14F-4D97-AF65-F5344CB8AC3E}">
        <p14:creationId xmlns:p14="http://schemas.microsoft.com/office/powerpoint/2010/main" val="1413966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8</a:t>
            </a:fld>
            <a:endParaRPr lang="en-SG"/>
          </a:p>
        </p:txBody>
      </p:sp>
    </p:spTree>
    <p:extLst>
      <p:ext uri="{BB962C8B-B14F-4D97-AF65-F5344CB8AC3E}">
        <p14:creationId xmlns:p14="http://schemas.microsoft.com/office/powerpoint/2010/main" val="308999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vi-VN"/>
              <a:t>Optical Flow được tính toán bằng cách giả sử độ sáng của một điểm hình ảnh cụ thể là không đổi theo thời gian (độ sáng không đổi). </a:t>
            </a:r>
            <a:endParaRPr lang="en-US"/>
          </a:p>
          <a:p>
            <a:r>
              <a:rPr lang="en-US"/>
              <a:t>- </a:t>
            </a:r>
            <a:r>
              <a:rPr lang="vi-VN"/>
              <a:t>Một điểm trong hình ảnh (x, y) di chuyển đến tọa độ mới (x + dx, y + dx) trong khoảng thời gian dt, trong đó (dx, dy) là sự thay đổi của điểm này theo hai hướng không gian (x và y tương ứng). Độ sáng tại điểm (x, y) tại thời điểm t được ký hiệu là I (x, y, t). </a:t>
            </a:r>
            <a:endParaRPr lang="en-US"/>
          </a:p>
        </p:txBody>
      </p:sp>
      <p:sp>
        <p:nvSpPr>
          <p:cNvPr id="4" name="Slide Number Placeholder 3"/>
          <p:cNvSpPr>
            <a:spLocks noGrp="1"/>
          </p:cNvSpPr>
          <p:nvPr>
            <p:ph type="sldNum" sz="quarter" idx="5"/>
          </p:nvPr>
        </p:nvSpPr>
        <p:spPr/>
        <p:txBody>
          <a:bodyPr/>
          <a:lstStyle/>
          <a:p>
            <a:fld id="{A552ADD1-4057-4102-95F8-5D0581F3E6B0}" type="slidenum">
              <a:rPr lang="en-SG" smtClean="0"/>
              <a:t>11</a:t>
            </a:fld>
            <a:endParaRPr lang="en-SG"/>
          </a:p>
        </p:txBody>
      </p:sp>
    </p:spTree>
    <p:extLst>
      <p:ext uri="{BB962C8B-B14F-4D97-AF65-F5344CB8AC3E}">
        <p14:creationId xmlns:p14="http://schemas.microsoft.com/office/powerpoint/2010/main" val="1583872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Thông số độ dài tiêu cự rất quan trọng để chuyển đổi kích thước khung hình sang kích thước thực tế.</a:t>
            </a:r>
            <a:endParaRPr lang="en-US"/>
          </a:p>
          <a:p>
            <a:endParaRPr lang="en-US"/>
          </a:p>
        </p:txBody>
      </p:sp>
      <p:sp>
        <p:nvSpPr>
          <p:cNvPr id="4" name="Slide Number Placeholder 3"/>
          <p:cNvSpPr>
            <a:spLocks noGrp="1"/>
          </p:cNvSpPr>
          <p:nvPr>
            <p:ph type="sldNum" sz="quarter" idx="5"/>
          </p:nvPr>
        </p:nvSpPr>
        <p:spPr/>
        <p:txBody>
          <a:bodyPr/>
          <a:lstStyle/>
          <a:p>
            <a:fld id="{A552ADD1-4057-4102-95F8-5D0581F3E6B0}" type="slidenum">
              <a:rPr lang="en-SG" smtClean="0"/>
              <a:t>13</a:t>
            </a:fld>
            <a:endParaRPr lang="en-SG"/>
          </a:p>
        </p:txBody>
      </p:sp>
    </p:spTree>
    <p:extLst>
      <p:ext uri="{BB962C8B-B14F-4D97-AF65-F5344CB8AC3E}">
        <p14:creationId xmlns:p14="http://schemas.microsoft.com/office/powerpoint/2010/main" val="3100193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14</a:t>
            </a:fld>
            <a:endParaRPr lang="en-SG"/>
          </a:p>
        </p:txBody>
      </p:sp>
    </p:spTree>
    <p:extLst>
      <p:ext uri="{BB962C8B-B14F-4D97-AF65-F5344CB8AC3E}">
        <p14:creationId xmlns:p14="http://schemas.microsoft.com/office/powerpoint/2010/main" val="2982015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15</a:t>
            </a:fld>
            <a:endParaRPr lang="en-SG"/>
          </a:p>
        </p:txBody>
      </p:sp>
    </p:spTree>
    <p:extLst>
      <p:ext uri="{BB962C8B-B14F-4D97-AF65-F5344CB8AC3E}">
        <p14:creationId xmlns:p14="http://schemas.microsoft.com/office/powerpoint/2010/main" val="175685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52ADD1-4057-4102-95F8-5D0581F3E6B0}" type="slidenum">
              <a:rPr lang="en-SG" smtClean="0"/>
              <a:t>16</a:t>
            </a:fld>
            <a:endParaRPr lang="en-SG"/>
          </a:p>
        </p:txBody>
      </p:sp>
    </p:spTree>
    <p:extLst>
      <p:ext uri="{BB962C8B-B14F-4D97-AF65-F5344CB8AC3E}">
        <p14:creationId xmlns:p14="http://schemas.microsoft.com/office/powerpoint/2010/main" val="2400346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rang bì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1C19-1EC6-450B-AC12-2956AD696483}"/>
              </a:ext>
            </a:extLst>
          </p:cNvPr>
          <p:cNvSpPr>
            <a:spLocks noGrp="1"/>
          </p:cNvSpPr>
          <p:nvPr>
            <p:ph type="ctrTitle" hasCustomPrompt="1"/>
          </p:nvPr>
        </p:nvSpPr>
        <p:spPr>
          <a:xfrm>
            <a:off x="1314446" y="1711310"/>
            <a:ext cx="9563102" cy="944562"/>
          </a:xfrm>
        </p:spPr>
        <p:txBody>
          <a:bodyPr anchor="b">
            <a:normAutofit/>
          </a:bodyPr>
          <a:lstStyle>
            <a:lvl1pPr algn="ctr">
              <a:defRPr sz="5000"/>
            </a:lvl1pPr>
          </a:lstStyle>
          <a:p>
            <a:r>
              <a:rPr lang="en-US" dirty="0" err="1"/>
              <a:t>Điền</a:t>
            </a:r>
            <a:r>
              <a:rPr lang="en-US" dirty="0"/>
              <a:t> </a:t>
            </a:r>
            <a:r>
              <a:rPr lang="en-US" dirty="0" err="1"/>
              <a:t>hình</a:t>
            </a:r>
            <a:r>
              <a:rPr lang="en-US" dirty="0"/>
              <a:t> </a:t>
            </a:r>
            <a:r>
              <a:rPr lang="en-US" dirty="0" err="1"/>
              <a:t>thức</a:t>
            </a:r>
            <a:r>
              <a:rPr lang="en-US" dirty="0"/>
              <a:t> </a:t>
            </a:r>
            <a:r>
              <a:rPr lang="en-US" dirty="0" err="1"/>
              <a:t>buổi</a:t>
            </a:r>
            <a:r>
              <a:rPr lang="en-US" dirty="0"/>
              <a:t> </a:t>
            </a:r>
            <a:r>
              <a:rPr lang="en-US" dirty="0" err="1"/>
              <a:t>báo</a:t>
            </a:r>
            <a:r>
              <a:rPr lang="en-US" dirty="0"/>
              <a:t> </a:t>
            </a:r>
            <a:r>
              <a:rPr lang="en-US" dirty="0" err="1"/>
              <a:t>cáo</a:t>
            </a:r>
            <a:r>
              <a:rPr lang="en-US" dirty="0"/>
              <a:t> </a:t>
            </a:r>
            <a:r>
              <a:rPr lang="en-US" dirty="0" err="1"/>
              <a:t>vô</a:t>
            </a:r>
            <a:r>
              <a:rPr lang="en-US" dirty="0"/>
              <a:t> </a:t>
            </a:r>
            <a:r>
              <a:rPr lang="en-US" dirty="0" err="1"/>
              <a:t>đây</a:t>
            </a:r>
            <a:endParaRPr lang="en-SG" dirty="0"/>
          </a:p>
        </p:txBody>
      </p:sp>
      <p:sp>
        <p:nvSpPr>
          <p:cNvPr id="3" name="Subtitle 2">
            <a:extLst>
              <a:ext uri="{FF2B5EF4-FFF2-40B4-BE49-F238E27FC236}">
                <a16:creationId xmlns:a16="http://schemas.microsoft.com/office/drawing/2014/main" id="{888F623C-03BB-4A55-9A28-A6C5AE0FCE2F}"/>
              </a:ext>
            </a:extLst>
          </p:cNvPr>
          <p:cNvSpPr>
            <a:spLocks noGrp="1"/>
          </p:cNvSpPr>
          <p:nvPr>
            <p:ph type="subTitle" idx="1" hasCustomPrompt="1"/>
          </p:nvPr>
        </p:nvSpPr>
        <p:spPr>
          <a:xfrm>
            <a:off x="2649308" y="3345742"/>
            <a:ext cx="6893379" cy="447618"/>
          </a:xfrm>
        </p:spPr>
        <p:txBody>
          <a:bodyPr>
            <a:no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Điền</a:t>
            </a:r>
            <a:r>
              <a:rPr lang="en-US" dirty="0"/>
              <a:t> </a:t>
            </a:r>
            <a:r>
              <a:rPr lang="en-US" dirty="0" err="1"/>
              <a:t>chủ</a:t>
            </a:r>
            <a:r>
              <a:rPr lang="en-US" dirty="0"/>
              <a:t> </a:t>
            </a:r>
            <a:r>
              <a:rPr lang="en-US" dirty="0" err="1"/>
              <a:t>đề</a:t>
            </a:r>
            <a:r>
              <a:rPr lang="en-US" dirty="0"/>
              <a:t> - topic:</a:t>
            </a:r>
            <a:endParaRPr lang="en-SG" dirty="0"/>
          </a:p>
        </p:txBody>
      </p:sp>
      <p:sp>
        <p:nvSpPr>
          <p:cNvPr id="4" name="Date Placeholder 3">
            <a:extLst>
              <a:ext uri="{FF2B5EF4-FFF2-40B4-BE49-F238E27FC236}">
                <a16:creationId xmlns:a16="http://schemas.microsoft.com/office/drawing/2014/main" id="{BCCD51EC-7964-403B-8DC8-910E18DE1053}"/>
              </a:ext>
            </a:extLst>
          </p:cNvPr>
          <p:cNvSpPr>
            <a:spLocks noGrp="1"/>
          </p:cNvSpPr>
          <p:nvPr>
            <p:ph type="dt" sz="half" idx="10"/>
          </p:nvPr>
        </p:nvSpPr>
        <p:spPr>
          <a:xfrm>
            <a:off x="544286" y="6356349"/>
            <a:ext cx="2743200" cy="365125"/>
          </a:xfrm>
        </p:spPr>
        <p:txBody>
          <a:bodyPr/>
          <a:lstStyle>
            <a:lvl1pPr>
              <a:defRPr>
                <a:solidFill>
                  <a:schemeClr val="tx1"/>
                </a:solidFill>
              </a:defRPr>
            </a:lvl1pPr>
          </a:lstStyle>
          <a:p>
            <a:fld id="{2613A127-EE7C-40F1-8349-069E9D3C307C}" type="datetime1">
              <a:rPr lang="en-SG" smtClean="0"/>
              <a:t>18/8/2023</a:t>
            </a:fld>
            <a:endParaRPr lang="en-SG"/>
          </a:p>
        </p:txBody>
      </p:sp>
      <p:sp>
        <p:nvSpPr>
          <p:cNvPr id="6" name="Slide Number Placeholder 5">
            <a:extLst>
              <a:ext uri="{FF2B5EF4-FFF2-40B4-BE49-F238E27FC236}">
                <a16:creationId xmlns:a16="http://schemas.microsoft.com/office/drawing/2014/main" id="{0264EC77-0666-419F-8843-18F407377E97}"/>
              </a:ext>
            </a:extLst>
          </p:cNvPr>
          <p:cNvSpPr>
            <a:spLocks noGrp="1"/>
          </p:cNvSpPr>
          <p:nvPr>
            <p:ph type="sldNum" sz="quarter" idx="12"/>
          </p:nvPr>
        </p:nvSpPr>
        <p:spPr>
          <a:xfrm>
            <a:off x="8904514" y="6352720"/>
            <a:ext cx="2743200" cy="365125"/>
          </a:xfrm>
        </p:spPr>
        <p:txBody>
          <a:bodyPr/>
          <a:lstStyle>
            <a:lvl1pPr>
              <a:defRPr>
                <a:solidFill>
                  <a:schemeClr val="tx1"/>
                </a:solidFill>
              </a:defRPr>
            </a:lvl1pPr>
          </a:lstStyle>
          <a:p>
            <a:fld id="{2BA667B7-7BA5-4DB2-A058-B66A386C003C}" type="slidenum">
              <a:rPr lang="en-SG" smtClean="0"/>
              <a:pPr/>
              <a:t>‹#›</a:t>
            </a:fld>
            <a:endParaRPr lang="en-SG"/>
          </a:p>
        </p:txBody>
      </p:sp>
      <p:pic>
        <p:nvPicPr>
          <p:cNvPr id="7" name="Picture 2">
            <a:extLst>
              <a:ext uri="{FF2B5EF4-FFF2-40B4-BE49-F238E27FC236}">
                <a16:creationId xmlns:a16="http://schemas.microsoft.com/office/drawing/2014/main" id="{4AF3A621-1577-4302-A0D6-F4DBE99DE7D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2105"/>
          <a:stretch/>
        </p:blipFill>
        <p:spPr bwMode="auto">
          <a:xfrm>
            <a:off x="209550" y="76880"/>
            <a:ext cx="946231" cy="9445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F39F3B83-D932-4DA9-9BF2-BC37F7D59D2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p:blipFill>
        <p:spPr bwMode="auto">
          <a:xfrm>
            <a:off x="1314446" y="105396"/>
            <a:ext cx="1074606" cy="8875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70C6120-DC37-4885-B9BD-4A4D73A32A95}"/>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1699" b="23386"/>
          <a:stretch/>
        </p:blipFill>
        <p:spPr>
          <a:xfrm>
            <a:off x="9241971" y="109028"/>
            <a:ext cx="2950029" cy="912413"/>
          </a:xfrm>
          <a:prstGeom prst="rect">
            <a:avLst/>
          </a:prstGeom>
        </p:spPr>
      </p:pic>
      <p:sp>
        <p:nvSpPr>
          <p:cNvPr id="12" name="TextBox 11">
            <a:extLst>
              <a:ext uri="{FF2B5EF4-FFF2-40B4-BE49-F238E27FC236}">
                <a16:creationId xmlns:a16="http://schemas.microsoft.com/office/drawing/2014/main" id="{B22D829D-1F69-42F8-A178-0A79C05AE498}"/>
              </a:ext>
            </a:extLst>
          </p:cNvPr>
          <p:cNvSpPr txBox="1"/>
          <p:nvPr userDrawn="1"/>
        </p:nvSpPr>
        <p:spPr>
          <a:xfrm>
            <a:off x="1824831" y="87495"/>
            <a:ext cx="8139264" cy="923330"/>
          </a:xfrm>
          <a:prstGeom prst="rect">
            <a:avLst/>
          </a:prstGeom>
          <a:noFill/>
        </p:spPr>
        <p:txBody>
          <a:bodyPr wrap="square" rtlCol="0">
            <a:spAutoFit/>
          </a:bodyPr>
          <a:lstStyle/>
          <a:p>
            <a:pPr algn="ctr"/>
            <a:r>
              <a:rPr lang="en-SG">
                <a:latin typeface="Times New Roman" panose="02020603050405020304" pitchFamily="18" charset="0"/>
                <a:cs typeface="Times New Roman" panose="02020603050405020304" pitchFamily="18" charset="0"/>
              </a:rPr>
              <a:t>Ho Chi Minh city University of Technology and Education</a:t>
            </a:r>
          </a:p>
          <a:p>
            <a:pPr algn="ctr"/>
            <a:r>
              <a:rPr lang="en-SG">
                <a:latin typeface="Times New Roman" panose="02020603050405020304" pitchFamily="18" charset="0"/>
                <a:cs typeface="Times New Roman" panose="02020603050405020304" pitchFamily="18" charset="0"/>
              </a:rPr>
              <a:t>Faculty of Electrical </a:t>
            </a:r>
            <a:r>
              <a:rPr lang="en-SG">
                <a:latin typeface="Times New Roman" panose="02020603050405020304" pitchFamily="18" charset="0"/>
                <a:cs typeface="Times New Roman" panose="02020603050405020304" pitchFamily="18" charset="0"/>
                <a:sym typeface="Symbol" panose="05050102010706020507" pitchFamily="18" charset="2"/>
              </a:rPr>
              <a:t>&amp;</a:t>
            </a:r>
            <a:r>
              <a:rPr lang="en-SG">
                <a:latin typeface="Times New Roman" panose="02020603050405020304" pitchFamily="18" charset="0"/>
                <a:cs typeface="Times New Roman" panose="02020603050405020304" pitchFamily="18" charset="0"/>
              </a:rPr>
              <a:t> Electronics Engineering</a:t>
            </a:r>
          </a:p>
          <a:p>
            <a:pPr algn="ctr"/>
            <a:r>
              <a:rPr lang="en-SG">
                <a:latin typeface="Times New Roman" panose="02020603050405020304" pitchFamily="18" charset="0"/>
                <a:cs typeface="Times New Roman" panose="02020603050405020304" pitchFamily="18" charset="0"/>
              </a:rPr>
              <a:t>Robotics and Intelligent Control Laboratory</a:t>
            </a:r>
          </a:p>
        </p:txBody>
      </p:sp>
      <p:sp>
        <p:nvSpPr>
          <p:cNvPr id="21" name="Text Placeholder 20">
            <a:extLst>
              <a:ext uri="{FF2B5EF4-FFF2-40B4-BE49-F238E27FC236}">
                <a16:creationId xmlns:a16="http://schemas.microsoft.com/office/drawing/2014/main" id="{5637D2D3-852D-44E9-BB50-FE485AD4BC8E}"/>
              </a:ext>
            </a:extLst>
          </p:cNvPr>
          <p:cNvSpPr>
            <a:spLocks noGrp="1"/>
          </p:cNvSpPr>
          <p:nvPr>
            <p:ph type="body" sz="quarter" idx="13" hasCustomPrompt="1"/>
          </p:nvPr>
        </p:nvSpPr>
        <p:spPr>
          <a:xfrm>
            <a:off x="2917485" y="4390831"/>
            <a:ext cx="6357030" cy="365125"/>
          </a:xfrm>
        </p:spPr>
        <p:txBody>
          <a:bodyPr anchor="ctr" anchorCtr="0">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z="2400" dirty="0" err="1"/>
              <a:t>Điền</a:t>
            </a:r>
            <a:r>
              <a:rPr lang="en-US" sz="2400" dirty="0"/>
              <a:t> GVHD – Advisor:</a:t>
            </a:r>
            <a:endParaRPr lang="en-US" dirty="0"/>
          </a:p>
        </p:txBody>
      </p:sp>
      <p:sp>
        <p:nvSpPr>
          <p:cNvPr id="22" name="Text Placeholder 20">
            <a:extLst>
              <a:ext uri="{FF2B5EF4-FFF2-40B4-BE49-F238E27FC236}">
                <a16:creationId xmlns:a16="http://schemas.microsoft.com/office/drawing/2014/main" id="{1DADCB44-B414-49B7-BD57-89FE4BB42378}"/>
              </a:ext>
            </a:extLst>
          </p:cNvPr>
          <p:cNvSpPr>
            <a:spLocks noGrp="1"/>
          </p:cNvSpPr>
          <p:nvPr>
            <p:ph type="body" sz="quarter" idx="14" hasCustomPrompt="1"/>
          </p:nvPr>
        </p:nvSpPr>
        <p:spPr>
          <a:xfrm>
            <a:off x="2917485" y="4964127"/>
            <a:ext cx="6357030" cy="365125"/>
          </a:xfrm>
        </p:spPr>
        <p:txBody>
          <a:bodyPr anchor="ctr" anchorCtr="0">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sz="2400" dirty="0" err="1"/>
              <a:t>Điền</a:t>
            </a:r>
            <a:r>
              <a:rPr lang="en-US" sz="2400" dirty="0"/>
              <a:t> </a:t>
            </a:r>
            <a:r>
              <a:rPr lang="en-US" sz="2400" dirty="0" err="1"/>
              <a:t>người</a:t>
            </a:r>
            <a:r>
              <a:rPr lang="en-US" sz="2400" dirty="0"/>
              <a:t> </a:t>
            </a:r>
            <a:r>
              <a:rPr lang="en-US" sz="2400" dirty="0" err="1"/>
              <a:t>thuyết</a:t>
            </a:r>
            <a:r>
              <a:rPr lang="en-US" sz="2400" dirty="0"/>
              <a:t> </a:t>
            </a:r>
            <a:r>
              <a:rPr lang="en-US" sz="2400" dirty="0" err="1"/>
              <a:t>mình</a:t>
            </a:r>
            <a:r>
              <a:rPr lang="en-US" sz="2400" dirty="0"/>
              <a:t> – Presenter:</a:t>
            </a:r>
            <a:endParaRPr lang="en-US" dirty="0"/>
          </a:p>
        </p:txBody>
      </p:sp>
      <p:sp>
        <p:nvSpPr>
          <p:cNvPr id="23" name="Text Placeholder 20">
            <a:extLst>
              <a:ext uri="{FF2B5EF4-FFF2-40B4-BE49-F238E27FC236}">
                <a16:creationId xmlns:a16="http://schemas.microsoft.com/office/drawing/2014/main" id="{E4147757-0B9A-4F4A-B54B-D96C0B6EED6F}"/>
              </a:ext>
            </a:extLst>
          </p:cNvPr>
          <p:cNvSpPr>
            <a:spLocks noGrp="1"/>
          </p:cNvSpPr>
          <p:nvPr>
            <p:ph type="body" sz="quarter" idx="15" hasCustomPrompt="1"/>
          </p:nvPr>
        </p:nvSpPr>
        <p:spPr>
          <a:xfrm>
            <a:off x="2715948" y="5656609"/>
            <a:ext cx="6357030" cy="365125"/>
          </a:xfrm>
        </p:spPr>
        <p:txBody>
          <a:bodyPr anchor="ctr" anchorCtr="0">
            <a:normAutofit/>
          </a:bodyPr>
          <a:lstStyle>
            <a:lvl1pPr marL="0" indent="0">
              <a:buNone/>
              <a:defRPr sz="2400">
                <a:solidFill>
                  <a:schemeClr val="tx1"/>
                </a:solidFill>
                <a:sym typeface="Symbol" panose="05050102010706020507" pitchFamily="18" charset="2"/>
              </a:defRPr>
            </a:lvl1pPr>
            <a:lvl2pPr marL="457200" indent="0">
              <a:buNone/>
              <a:defRPr/>
            </a:lvl2pPr>
            <a:lvl3pPr marL="914400" indent="0">
              <a:buNone/>
              <a:defRPr/>
            </a:lvl3pPr>
            <a:lvl4pPr marL="1371600" indent="0">
              <a:buNone/>
              <a:defRPr/>
            </a:lvl4pPr>
            <a:lvl5pPr marL="1828800" indent="0">
              <a:buNone/>
              <a:defRPr/>
            </a:lvl5pPr>
          </a:lstStyle>
          <a:p>
            <a:pPr lvl="0"/>
            <a:r>
              <a:rPr lang="en-US" sz="2400" dirty="0" err="1"/>
              <a:t>Muốn</a:t>
            </a:r>
            <a:r>
              <a:rPr lang="en-US" sz="2400" dirty="0"/>
              <a:t> </a:t>
            </a:r>
            <a:r>
              <a:rPr lang="en-US" sz="2400" dirty="0" err="1"/>
              <a:t>chỉnh</a:t>
            </a:r>
            <a:r>
              <a:rPr lang="en-US" sz="2400" dirty="0"/>
              <a:t> Template </a:t>
            </a:r>
            <a:r>
              <a:rPr lang="en-US" sz="2400" dirty="0" err="1"/>
              <a:t>vô</a:t>
            </a:r>
            <a:r>
              <a:rPr lang="en-US" sz="2400" dirty="0"/>
              <a:t> View  Slide Master</a:t>
            </a:r>
            <a:endParaRPr lang="en-US" dirty="0"/>
          </a:p>
        </p:txBody>
      </p:sp>
    </p:spTree>
    <p:extLst>
      <p:ext uri="{BB962C8B-B14F-4D97-AF65-F5344CB8AC3E}">
        <p14:creationId xmlns:p14="http://schemas.microsoft.com/office/powerpoint/2010/main" val="12510944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g nội dun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1402F86-F536-4FB3-8F9B-0E4206BAAD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699" b="23386"/>
          <a:stretch/>
        </p:blipFill>
        <p:spPr>
          <a:xfrm>
            <a:off x="9138029" y="105571"/>
            <a:ext cx="2868441" cy="887179"/>
          </a:xfrm>
          <a:prstGeom prst="rect">
            <a:avLst/>
          </a:prstGeom>
        </p:spPr>
      </p:pic>
      <p:sp>
        <p:nvSpPr>
          <p:cNvPr id="9" name="Text Placeholder 14">
            <a:extLst>
              <a:ext uri="{FF2B5EF4-FFF2-40B4-BE49-F238E27FC236}">
                <a16:creationId xmlns:a16="http://schemas.microsoft.com/office/drawing/2014/main" id="{1331D35D-A78F-8DE8-E77F-508A20B83C9E}"/>
              </a:ext>
            </a:extLst>
          </p:cNvPr>
          <p:cNvSpPr>
            <a:spLocks noGrp="1"/>
          </p:cNvSpPr>
          <p:nvPr>
            <p:ph type="body" sz="quarter" idx="13" hasCustomPrompt="1"/>
          </p:nvPr>
        </p:nvSpPr>
        <p:spPr>
          <a:xfrm>
            <a:off x="2219324" y="201414"/>
            <a:ext cx="6839783" cy="695492"/>
          </a:xfrm>
          <a:solidFill>
            <a:srgbClr val="E7F0F9"/>
          </a:solidFill>
          <a:ln>
            <a:solidFill>
              <a:srgbClr val="0070C0"/>
            </a:solidFill>
            <a:prstDash val="dash"/>
          </a:ln>
        </p:spPr>
        <p:txBody>
          <a:bodyPr anchor="ctr" anchorCtr="0">
            <a:normAutofit/>
          </a:bodyPr>
          <a:lstStyle>
            <a:lvl1pPr marL="514350" indent="-514350">
              <a:buFont typeface="+mj-lt"/>
              <a:buAutoNum type="arabicPeriod"/>
              <a:defRPr sz="2800">
                <a:latin typeface="Arial" panose="020B0604020202020204" pitchFamily="34" charset="0"/>
                <a:cs typeface="Arial" panose="020B0604020202020204" pitchFamily="34" charset="0"/>
              </a:defRPr>
            </a:lvl1pPr>
          </a:lstStyle>
          <a:p>
            <a:pPr lvl="0"/>
            <a:r>
              <a:rPr lang="en-SG" dirty="0"/>
              <a:t>Content</a:t>
            </a:r>
          </a:p>
        </p:txBody>
      </p:sp>
      <p:sp>
        <p:nvSpPr>
          <p:cNvPr id="10" name="Date Placeholder 8">
            <a:extLst>
              <a:ext uri="{FF2B5EF4-FFF2-40B4-BE49-F238E27FC236}">
                <a16:creationId xmlns:a16="http://schemas.microsoft.com/office/drawing/2014/main" id="{DC86468F-344B-B0D6-B910-D0413E8E940D}"/>
              </a:ext>
            </a:extLst>
          </p:cNvPr>
          <p:cNvSpPr>
            <a:spLocks noGrp="1"/>
          </p:cNvSpPr>
          <p:nvPr>
            <p:ph type="dt" sz="half" idx="14"/>
          </p:nvPr>
        </p:nvSpPr>
        <p:spPr>
          <a:xfrm>
            <a:off x="405847" y="6356350"/>
            <a:ext cx="3025775" cy="365125"/>
          </a:xfrm>
        </p:spPr>
        <p:txBody>
          <a:bodyPr/>
          <a:lstStyle/>
          <a:p>
            <a:fld id="{935E1902-143F-44EB-9B55-BF75C8ACDFAD}" type="datetime1">
              <a:rPr lang="en-SG" smtClean="0"/>
              <a:t>18/8/2023</a:t>
            </a:fld>
            <a:endParaRPr lang="en-SG"/>
          </a:p>
        </p:txBody>
      </p:sp>
      <p:sp>
        <p:nvSpPr>
          <p:cNvPr id="11" name="Footer Placeholder 11">
            <a:extLst>
              <a:ext uri="{FF2B5EF4-FFF2-40B4-BE49-F238E27FC236}">
                <a16:creationId xmlns:a16="http://schemas.microsoft.com/office/drawing/2014/main" id="{E5B0079C-4C5C-468E-546B-D16F97FB6D92}"/>
              </a:ext>
            </a:extLst>
          </p:cNvPr>
          <p:cNvSpPr>
            <a:spLocks noGrp="1"/>
          </p:cNvSpPr>
          <p:nvPr>
            <p:ph type="ftr" sz="quarter" idx="15"/>
          </p:nvPr>
        </p:nvSpPr>
        <p:spPr>
          <a:xfrm>
            <a:off x="4038599" y="6356349"/>
            <a:ext cx="4114800" cy="365125"/>
          </a:xfrm>
        </p:spPr>
        <p:txBody>
          <a:bodyPr/>
          <a:lstStyle/>
          <a:p>
            <a:endParaRPr lang="en-SG"/>
          </a:p>
        </p:txBody>
      </p:sp>
      <p:sp>
        <p:nvSpPr>
          <p:cNvPr id="12" name="Slide Number Placeholder 13">
            <a:extLst>
              <a:ext uri="{FF2B5EF4-FFF2-40B4-BE49-F238E27FC236}">
                <a16:creationId xmlns:a16="http://schemas.microsoft.com/office/drawing/2014/main" id="{77079FBB-A509-C80A-5DAC-8F0DFA41E2E1}"/>
              </a:ext>
            </a:extLst>
          </p:cNvPr>
          <p:cNvSpPr>
            <a:spLocks noGrp="1"/>
          </p:cNvSpPr>
          <p:nvPr>
            <p:ph type="sldNum" sz="quarter" idx="16"/>
          </p:nvPr>
        </p:nvSpPr>
        <p:spPr>
          <a:xfrm>
            <a:off x="8760378" y="6367143"/>
            <a:ext cx="3025775" cy="365125"/>
          </a:xfrm>
        </p:spPr>
        <p:txBody>
          <a:bodyPr/>
          <a:lstStyle/>
          <a:p>
            <a:fld id="{2BA667B7-7BA5-4DB2-A058-B66A386C003C}" type="slidenum">
              <a:rPr lang="en-SG" smtClean="0"/>
              <a:t>‹#›</a:t>
            </a:fld>
            <a:endParaRPr lang="en-SG"/>
          </a:p>
        </p:txBody>
      </p:sp>
      <p:pic>
        <p:nvPicPr>
          <p:cNvPr id="21" name="Picture 2">
            <a:extLst>
              <a:ext uri="{FF2B5EF4-FFF2-40B4-BE49-F238E27FC236}">
                <a16:creationId xmlns:a16="http://schemas.microsoft.com/office/drawing/2014/main" id="{60A025AC-EAD1-271F-B38C-E8E4F4A7AC84}"/>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22105"/>
          <a:stretch/>
        </p:blipFill>
        <p:spPr bwMode="auto">
          <a:xfrm>
            <a:off x="78921" y="76880"/>
            <a:ext cx="946231" cy="94456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6A78D005-E02D-45C7-D2CC-F406BF50004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p:blipFill>
        <p:spPr bwMode="auto">
          <a:xfrm>
            <a:off x="1025152" y="107308"/>
            <a:ext cx="1065287" cy="88370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B20099-6B26-A3CD-D829-0C71096A790A}"/>
              </a:ext>
            </a:extLst>
          </p:cNvPr>
          <p:cNvSpPr>
            <a:spLocks noGrp="1"/>
          </p:cNvSpPr>
          <p:nvPr>
            <p:ph sz="quarter" idx="17"/>
          </p:nvPr>
        </p:nvSpPr>
        <p:spPr>
          <a:xfrm>
            <a:off x="405847" y="1161462"/>
            <a:ext cx="11380305" cy="5070353"/>
          </a:xfrm>
          <a:ln>
            <a:solidFill>
              <a:srgbClr val="0070C0"/>
            </a:solidFill>
            <a:prstDash val="dash"/>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31805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ang trình bà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DB6ABA-C5C7-FC6B-8E9E-D2DAD34DD8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699" b="23386"/>
          <a:stretch/>
        </p:blipFill>
        <p:spPr>
          <a:xfrm>
            <a:off x="9138029" y="105571"/>
            <a:ext cx="2868441" cy="887179"/>
          </a:xfrm>
          <a:prstGeom prst="rect">
            <a:avLst/>
          </a:prstGeom>
        </p:spPr>
      </p:pic>
      <p:sp>
        <p:nvSpPr>
          <p:cNvPr id="3" name="Text Placeholder 14">
            <a:extLst>
              <a:ext uri="{FF2B5EF4-FFF2-40B4-BE49-F238E27FC236}">
                <a16:creationId xmlns:a16="http://schemas.microsoft.com/office/drawing/2014/main" id="{EA87EAD5-1A74-E26E-A204-8A3232927AB8}"/>
              </a:ext>
            </a:extLst>
          </p:cNvPr>
          <p:cNvSpPr>
            <a:spLocks noGrp="1"/>
          </p:cNvSpPr>
          <p:nvPr>
            <p:ph type="body" sz="quarter" idx="13" hasCustomPrompt="1"/>
          </p:nvPr>
        </p:nvSpPr>
        <p:spPr>
          <a:xfrm>
            <a:off x="2219324" y="201414"/>
            <a:ext cx="6839783" cy="695492"/>
          </a:xfrm>
          <a:solidFill>
            <a:srgbClr val="E7F0F9"/>
          </a:solidFill>
          <a:ln>
            <a:solidFill>
              <a:srgbClr val="0070C0"/>
            </a:solidFill>
            <a:prstDash val="dash"/>
          </a:ln>
        </p:spPr>
        <p:txBody>
          <a:bodyPr anchor="ctr" anchorCtr="0">
            <a:normAutofit/>
          </a:bodyPr>
          <a:lstStyle>
            <a:lvl1pPr marL="514350" indent="-514350">
              <a:buFont typeface="+mj-lt"/>
              <a:buAutoNum type="arabicPeriod"/>
              <a:defRPr sz="2800">
                <a:latin typeface="Arial" panose="020B0604020202020204" pitchFamily="34" charset="0"/>
                <a:cs typeface="Arial" panose="020B0604020202020204" pitchFamily="34" charset="0"/>
              </a:defRPr>
            </a:lvl1pPr>
          </a:lstStyle>
          <a:p>
            <a:pPr lvl="0"/>
            <a:r>
              <a:rPr lang="en-SG" dirty="0"/>
              <a:t>Content</a:t>
            </a:r>
          </a:p>
        </p:txBody>
      </p:sp>
      <p:sp>
        <p:nvSpPr>
          <p:cNvPr id="4" name="Date Placeholder 8">
            <a:extLst>
              <a:ext uri="{FF2B5EF4-FFF2-40B4-BE49-F238E27FC236}">
                <a16:creationId xmlns:a16="http://schemas.microsoft.com/office/drawing/2014/main" id="{E81C1ABE-BD1A-DE1D-E553-067568C7DB2F}"/>
              </a:ext>
            </a:extLst>
          </p:cNvPr>
          <p:cNvSpPr>
            <a:spLocks noGrp="1"/>
          </p:cNvSpPr>
          <p:nvPr>
            <p:ph type="dt" sz="half" idx="14"/>
          </p:nvPr>
        </p:nvSpPr>
        <p:spPr>
          <a:xfrm>
            <a:off x="405847" y="6356350"/>
            <a:ext cx="3025775" cy="365125"/>
          </a:xfrm>
        </p:spPr>
        <p:txBody>
          <a:bodyPr/>
          <a:lstStyle/>
          <a:p>
            <a:fld id="{935E1902-143F-44EB-9B55-BF75C8ACDFAD}" type="datetime1">
              <a:rPr lang="en-SG" smtClean="0"/>
              <a:t>18/8/2023</a:t>
            </a:fld>
            <a:endParaRPr lang="en-SG"/>
          </a:p>
        </p:txBody>
      </p:sp>
      <p:sp>
        <p:nvSpPr>
          <p:cNvPr id="5" name="Footer Placeholder 11">
            <a:extLst>
              <a:ext uri="{FF2B5EF4-FFF2-40B4-BE49-F238E27FC236}">
                <a16:creationId xmlns:a16="http://schemas.microsoft.com/office/drawing/2014/main" id="{6B12D408-C62D-09CD-F579-06DA117B1E91}"/>
              </a:ext>
            </a:extLst>
          </p:cNvPr>
          <p:cNvSpPr>
            <a:spLocks noGrp="1"/>
          </p:cNvSpPr>
          <p:nvPr>
            <p:ph type="ftr" sz="quarter" idx="15"/>
          </p:nvPr>
        </p:nvSpPr>
        <p:spPr>
          <a:xfrm>
            <a:off x="4038599" y="6356349"/>
            <a:ext cx="4114800" cy="365125"/>
          </a:xfrm>
        </p:spPr>
        <p:txBody>
          <a:bodyPr/>
          <a:lstStyle/>
          <a:p>
            <a:endParaRPr lang="en-SG"/>
          </a:p>
        </p:txBody>
      </p:sp>
      <p:sp>
        <p:nvSpPr>
          <p:cNvPr id="6" name="Slide Number Placeholder 13">
            <a:extLst>
              <a:ext uri="{FF2B5EF4-FFF2-40B4-BE49-F238E27FC236}">
                <a16:creationId xmlns:a16="http://schemas.microsoft.com/office/drawing/2014/main" id="{B8BEDB60-3F3A-5907-CEC7-2D2FD89C445A}"/>
              </a:ext>
            </a:extLst>
          </p:cNvPr>
          <p:cNvSpPr>
            <a:spLocks noGrp="1"/>
          </p:cNvSpPr>
          <p:nvPr>
            <p:ph type="sldNum" sz="quarter" idx="16"/>
          </p:nvPr>
        </p:nvSpPr>
        <p:spPr>
          <a:xfrm>
            <a:off x="8760378" y="6367143"/>
            <a:ext cx="3025775" cy="365125"/>
          </a:xfrm>
        </p:spPr>
        <p:txBody>
          <a:bodyPr/>
          <a:lstStyle/>
          <a:p>
            <a:fld id="{2BA667B7-7BA5-4DB2-A058-B66A386C003C}" type="slidenum">
              <a:rPr lang="en-SG" smtClean="0"/>
              <a:t>‹#›</a:t>
            </a:fld>
            <a:endParaRPr lang="en-SG"/>
          </a:p>
        </p:txBody>
      </p:sp>
      <p:pic>
        <p:nvPicPr>
          <p:cNvPr id="7" name="Picture 2">
            <a:extLst>
              <a:ext uri="{FF2B5EF4-FFF2-40B4-BE49-F238E27FC236}">
                <a16:creationId xmlns:a16="http://schemas.microsoft.com/office/drawing/2014/main" id="{1DC55F0F-2A8C-56BF-449F-7659F9CB58E1}"/>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22105"/>
          <a:stretch/>
        </p:blipFill>
        <p:spPr bwMode="auto">
          <a:xfrm>
            <a:off x="78921" y="76880"/>
            <a:ext cx="946231" cy="9445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123715FB-FBCF-3816-ED4F-9672A8CA080D}"/>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p:blipFill>
        <p:spPr bwMode="auto">
          <a:xfrm>
            <a:off x="1025152" y="107308"/>
            <a:ext cx="1065287" cy="88370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5F0BC7DD-0010-55D8-D51A-CF9FC140AA53}"/>
              </a:ext>
            </a:extLst>
          </p:cNvPr>
          <p:cNvSpPr>
            <a:spLocks noGrp="1"/>
          </p:cNvSpPr>
          <p:nvPr>
            <p:ph sz="quarter" idx="17"/>
          </p:nvPr>
        </p:nvSpPr>
        <p:spPr>
          <a:xfrm>
            <a:off x="405847" y="1161462"/>
            <a:ext cx="5613953" cy="5070353"/>
          </a:xfrm>
          <a:ln>
            <a:solidFill>
              <a:srgbClr val="0070C0"/>
            </a:solidFill>
            <a:prstDash val="dash"/>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B59D9003-6481-D14E-B7C3-37AC710A9A9C}"/>
              </a:ext>
            </a:extLst>
          </p:cNvPr>
          <p:cNvSpPr>
            <a:spLocks noGrp="1"/>
          </p:cNvSpPr>
          <p:nvPr>
            <p:ph sz="quarter" idx="18"/>
          </p:nvPr>
        </p:nvSpPr>
        <p:spPr>
          <a:xfrm>
            <a:off x="6172200" y="1161462"/>
            <a:ext cx="5613953" cy="5070353"/>
          </a:xfrm>
          <a:ln>
            <a:solidFill>
              <a:srgbClr val="0070C0"/>
            </a:solidFill>
            <a:prstDash val="dash"/>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616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g trình bày - 2 cộ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E7546A-B227-117F-E0EC-CF250BD68A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699" b="23386"/>
          <a:stretch/>
        </p:blipFill>
        <p:spPr>
          <a:xfrm>
            <a:off x="9138029" y="105571"/>
            <a:ext cx="2868441" cy="887179"/>
          </a:xfrm>
          <a:prstGeom prst="rect">
            <a:avLst/>
          </a:prstGeom>
        </p:spPr>
      </p:pic>
      <p:sp>
        <p:nvSpPr>
          <p:cNvPr id="3" name="Text Placeholder 14">
            <a:extLst>
              <a:ext uri="{FF2B5EF4-FFF2-40B4-BE49-F238E27FC236}">
                <a16:creationId xmlns:a16="http://schemas.microsoft.com/office/drawing/2014/main" id="{3CDF7148-F5F5-8EAA-26E5-E64472067F55}"/>
              </a:ext>
            </a:extLst>
          </p:cNvPr>
          <p:cNvSpPr>
            <a:spLocks noGrp="1"/>
          </p:cNvSpPr>
          <p:nvPr>
            <p:ph type="body" sz="quarter" idx="13" hasCustomPrompt="1"/>
          </p:nvPr>
        </p:nvSpPr>
        <p:spPr>
          <a:xfrm>
            <a:off x="2219324" y="201414"/>
            <a:ext cx="6839783" cy="695492"/>
          </a:xfrm>
          <a:solidFill>
            <a:srgbClr val="E7F0F9"/>
          </a:solidFill>
          <a:ln>
            <a:solidFill>
              <a:srgbClr val="0070C0"/>
            </a:solidFill>
            <a:prstDash val="dash"/>
          </a:ln>
        </p:spPr>
        <p:txBody>
          <a:bodyPr anchor="ctr" anchorCtr="0">
            <a:normAutofit/>
          </a:bodyPr>
          <a:lstStyle>
            <a:lvl1pPr marL="514350" indent="-514350">
              <a:buFont typeface="+mj-lt"/>
              <a:buAutoNum type="arabicPeriod"/>
              <a:defRPr sz="2800">
                <a:latin typeface="Arial" panose="020B0604020202020204" pitchFamily="34" charset="0"/>
                <a:cs typeface="Arial" panose="020B0604020202020204" pitchFamily="34" charset="0"/>
              </a:defRPr>
            </a:lvl1pPr>
          </a:lstStyle>
          <a:p>
            <a:pPr lvl="0"/>
            <a:r>
              <a:rPr lang="en-SG" dirty="0"/>
              <a:t>Content</a:t>
            </a:r>
          </a:p>
        </p:txBody>
      </p:sp>
      <p:sp>
        <p:nvSpPr>
          <p:cNvPr id="4" name="Date Placeholder 8">
            <a:extLst>
              <a:ext uri="{FF2B5EF4-FFF2-40B4-BE49-F238E27FC236}">
                <a16:creationId xmlns:a16="http://schemas.microsoft.com/office/drawing/2014/main" id="{6FE7F4D5-732D-48F5-0679-3387E7B9AADE}"/>
              </a:ext>
            </a:extLst>
          </p:cNvPr>
          <p:cNvSpPr>
            <a:spLocks noGrp="1"/>
          </p:cNvSpPr>
          <p:nvPr>
            <p:ph type="dt" sz="half" idx="14"/>
          </p:nvPr>
        </p:nvSpPr>
        <p:spPr>
          <a:xfrm>
            <a:off x="405847" y="6356350"/>
            <a:ext cx="3025775" cy="365125"/>
          </a:xfrm>
        </p:spPr>
        <p:txBody>
          <a:bodyPr/>
          <a:lstStyle/>
          <a:p>
            <a:fld id="{935E1902-143F-44EB-9B55-BF75C8ACDFAD}" type="datetime1">
              <a:rPr lang="en-SG" smtClean="0"/>
              <a:t>18/8/2023</a:t>
            </a:fld>
            <a:endParaRPr lang="en-SG"/>
          </a:p>
        </p:txBody>
      </p:sp>
      <p:sp>
        <p:nvSpPr>
          <p:cNvPr id="6" name="Footer Placeholder 11">
            <a:extLst>
              <a:ext uri="{FF2B5EF4-FFF2-40B4-BE49-F238E27FC236}">
                <a16:creationId xmlns:a16="http://schemas.microsoft.com/office/drawing/2014/main" id="{4473DCD8-4FFC-CC6D-2F11-A27B4E5F16EF}"/>
              </a:ext>
            </a:extLst>
          </p:cNvPr>
          <p:cNvSpPr>
            <a:spLocks noGrp="1"/>
          </p:cNvSpPr>
          <p:nvPr>
            <p:ph type="ftr" sz="quarter" idx="15"/>
          </p:nvPr>
        </p:nvSpPr>
        <p:spPr>
          <a:xfrm>
            <a:off x="4038599" y="6356349"/>
            <a:ext cx="4114800" cy="365125"/>
          </a:xfrm>
        </p:spPr>
        <p:txBody>
          <a:bodyPr/>
          <a:lstStyle/>
          <a:p>
            <a:endParaRPr lang="en-SG"/>
          </a:p>
        </p:txBody>
      </p:sp>
      <p:sp>
        <p:nvSpPr>
          <p:cNvPr id="7" name="Slide Number Placeholder 13">
            <a:extLst>
              <a:ext uri="{FF2B5EF4-FFF2-40B4-BE49-F238E27FC236}">
                <a16:creationId xmlns:a16="http://schemas.microsoft.com/office/drawing/2014/main" id="{D0230567-FC97-8A3D-02D5-14E1D3BE6020}"/>
              </a:ext>
            </a:extLst>
          </p:cNvPr>
          <p:cNvSpPr>
            <a:spLocks noGrp="1"/>
          </p:cNvSpPr>
          <p:nvPr>
            <p:ph type="sldNum" sz="quarter" idx="16"/>
          </p:nvPr>
        </p:nvSpPr>
        <p:spPr>
          <a:xfrm>
            <a:off x="8760378" y="6367143"/>
            <a:ext cx="3025775" cy="365125"/>
          </a:xfrm>
        </p:spPr>
        <p:txBody>
          <a:bodyPr/>
          <a:lstStyle/>
          <a:p>
            <a:fld id="{2BA667B7-7BA5-4DB2-A058-B66A386C003C}" type="slidenum">
              <a:rPr lang="en-SG" smtClean="0"/>
              <a:t>‹#›</a:t>
            </a:fld>
            <a:endParaRPr lang="en-SG"/>
          </a:p>
        </p:txBody>
      </p:sp>
      <p:pic>
        <p:nvPicPr>
          <p:cNvPr id="9" name="Picture 2">
            <a:extLst>
              <a:ext uri="{FF2B5EF4-FFF2-40B4-BE49-F238E27FC236}">
                <a16:creationId xmlns:a16="http://schemas.microsoft.com/office/drawing/2014/main" id="{34F7F42C-2EE1-3875-2700-0CABC2F2D2B0}"/>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22105"/>
          <a:stretch/>
        </p:blipFill>
        <p:spPr bwMode="auto">
          <a:xfrm>
            <a:off x="78921" y="76880"/>
            <a:ext cx="946231" cy="9445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A6894AC6-3D9E-5C84-74A6-A8EA3AF3144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p:blipFill>
        <p:spPr bwMode="auto">
          <a:xfrm>
            <a:off x="1025152" y="107308"/>
            <a:ext cx="1065287" cy="883704"/>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BC15A906-9D50-37A9-DD89-543421E953FA}"/>
              </a:ext>
            </a:extLst>
          </p:cNvPr>
          <p:cNvSpPr>
            <a:spLocks noGrp="1"/>
          </p:cNvSpPr>
          <p:nvPr>
            <p:ph sz="quarter" idx="17"/>
          </p:nvPr>
        </p:nvSpPr>
        <p:spPr>
          <a:xfrm>
            <a:off x="405847" y="1161462"/>
            <a:ext cx="6432275" cy="5070353"/>
          </a:xfrm>
          <a:ln>
            <a:solidFill>
              <a:srgbClr val="0070C0"/>
            </a:solidFill>
            <a:prstDash val="dash"/>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D9E76267-C3A3-9BB6-3AFC-B5F85F619EFD}"/>
              </a:ext>
            </a:extLst>
          </p:cNvPr>
          <p:cNvSpPr>
            <a:spLocks noGrp="1"/>
          </p:cNvSpPr>
          <p:nvPr>
            <p:ph sz="quarter" idx="18"/>
          </p:nvPr>
        </p:nvSpPr>
        <p:spPr>
          <a:xfrm>
            <a:off x="6917636" y="1161463"/>
            <a:ext cx="4868516" cy="2496138"/>
          </a:xfrm>
          <a:ln>
            <a:solidFill>
              <a:srgbClr val="0070C0"/>
            </a:solidFill>
            <a:prstDash val="dash"/>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B2F90B59-E844-19CA-0FF0-3958DEB9CD89}"/>
              </a:ext>
            </a:extLst>
          </p:cNvPr>
          <p:cNvSpPr>
            <a:spLocks noGrp="1"/>
          </p:cNvSpPr>
          <p:nvPr>
            <p:ph sz="quarter" idx="19"/>
          </p:nvPr>
        </p:nvSpPr>
        <p:spPr>
          <a:xfrm>
            <a:off x="6917634" y="3729052"/>
            <a:ext cx="4868517" cy="2496138"/>
          </a:xfrm>
          <a:ln>
            <a:solidFill>
              <a:srgbClr val="0070C0"/>
            </a:solidFill>
            <a:prstDash val="dash"/>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98696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ang trình bày - Trắ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1ED8EB-8074-8FA8-0793-7AF34D7125F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699" b="23386"/>
          <a:stretch/>
        </p:blipFill>
        <p:spPr>
          <a:xfrm>
            <a:off x="9138029" y="105571"/>
            <a:ext cx="2868441" cy="887179"/>
          </a:xfrm>
          <a:prstGeom prst="rect">
            <a:avLst/>
          </a:prstGeom>
        </p:spPr>
      </p:pic>
      <p:sp>
        <p:nvSpPr>
          <p:cNvPr id="3" name="Text Placeholder 14">
            <a:extLst>
              <a:ext uri="{FF2B5EF4-FFF2-40B4-BE49-F238E27FC236}">
                <a16:creationId xmlns:a16="http://schemas.microsoft.com/office/drawing/2014/main" id="{1D301ACD-9FF2-4445-0D68-4AC09ECD97AD}"/>
              </a:ext>
            </a:extLst>
          </p:cNvPr>
          <p:cNvSpPr>
            <a:spLocks noGrp="1"/>
          </p:cNvSpPr>
          <p:nvPr>
            <p:ph type="body" sz="quarter" idx="13" hasCustomPrompt="1"/>
          </p:nvPr>
        </p:nvSpPr>
        <p:spPr>
          <a:xfrm>
            <a:off x="2219324" y="201414"/>
            <a:ext cx="6839783" cy="695492"/>
          </a:xfrm>
          <a:solidFill>
            <a:srgbClr val="E7F0F9"/>
          </a:solidFill>
          <a:ln>
            <a:solidFill>
              <a:srgbClr val="0070C0"/>
            </a:solidFill>
            <a:prstDash val="dash"/>
          </a:ln>
        </p:spPr>
        <p:txBody>
          <a:bodyPr anchor="ctr" anchorCtr="0">
            <a:normAutofit/>
          </a:bodyPr>
          <a:lstStyle>
            <a:lvl1pPr marL="514350" indent="-514350">
              <a:buFont typeface="+mj-lt"/>
              <a:buAutoNum type="arabicPeriod"/>
              <a:defRPr sz="2800">
                <a:latin typeface="Arial" panose="020B0604020202020204" pitchFamily="34" charset="0"/>
                <a:cs typeface="Arial" panose="020B0604020202020204" pitchFamily="34" charset="0"/>
              </a:defRPr>
            </a:lvl1pPr>
          </a:lstStyle>
          <a:p>
            <a:pPr lvl="0"/>
            <a:r>
              <a:rPr lang="en-SG" dirty="0"/>
              <a:t>Content</a:t>
            </a:r>
          </a:p>
        </p:txBody>
      </p:sp>
      <p:sp>
        <p:nvSpPr>
          <p:cNvPr id="4" name="Date Placeholder 8">
            <a:extLst>
              <a:ext uri="{FF2B5EF4-FFF2-40B4-BE49-F238E27FC236}">
                <a16:creationId xmlns:a16="http://schemas.microsoft.com/office/drawing/2014/main" id="{5FDD3FBF-4C3A-560B-464A-C7C8595F32DE}"/>
              </a:ext>
            </a:extLst>
          </p:cNvPr>
          <p:cNvSpPr>
            <a:spLocks noGrp="1"/>
          </p:cNvSpPr>
          <p:nvPr>
            <p:ph type="dt" sz="half" idx="14"/>
          </p:nvPr>
        </p:nvSpPr>
        <p:spPr>
          <a:xfrm>
            <a:off x="405847" y="6356350"/>
            <a:ext cx="3025775" cy="365125"/>
          </a:xfrm>
        </p:spPr>
        <p:txBody>
          <a:bodyPr/>
          <a:lstStyle/>
          <a:p>
            <a:fld id="{935E1902-143F-44EB-9B55-BF75C8ACDFAD}" type="datetime1">
              <a:rPr lang="en-SG" smtClean="0"/>
              <a:t>18/8/2023</a:t>
            </a:fld>
            <a:endParaRPr lang="en-SG"/>
          </a:p>
        </p:txBody>
      </p:sp>
      <p:sp>
        <p:nvSpPr>
          <p:cNvPr id="5" name="Footer Placeholder 11">
            <a:extLst>
              <a:ext uri="{FF2B5EF4-FFF2-40B4-BE49-F238E27FC236}">
                <a16:creationId xmlns:a16="http://schemas.microsoft.com/office/drawing/2014/main" id="{3799E7A3-F2D5-BCDC-5033-DF9B7EEAE691}"/>
              </a:ext>
            </a:extLst>
          </p:cNvPr>
          <p:cNvSpPr>
            <a:spLocks noGrp="1"/>
          </p:cNvSpPr>
          <p:nvPr>
            <p:ph type="ftr" sz="quarter" idx="15"/>
          </p:nvPr>
        </p:nvSpPr>
        <p:spPr>
          <a:xfrm>
            <a:off x="4038599" y="6356349"/>
            <a:ext cx="4114800" cy="365125"/>
          </a:xfrm>
        </p:spPr>
        <p:txBody>
          <a:bodyPr/>
          <a:lstStyle/>
          <a:p>
            <a:endParaRPr lang="en-SG"/>
          </a:p>
        </p:txBody>
      </p:sp>
      <p:sp>
        <p:nvSpPr>
          <p:cNvPr id="6" name="Slide Number Placeholder 13">
            <a:extLst>
              <a:ext uri="{FF2B5EF4-FFF2-40B4-BE49-F238E27FC236}">
                <a16:creationId xmlns:a16="http://schemas.microsoft.com/office/drawing/2014/main" id="{CD79EC1C-583F-2047-183A-2DB86C3D0B93}"/>
              </a:ext>
            </a:extLst>
          </p:cNvPr>
          <p:cNvSpPr>
            <a:spLocks noGrp="1"/>
          </p:cNvSpPr>
          <p:nvPr>
            <p:ph type="sldNum" sz="quarter" idx="16"/>
          </p:nvPr>
        </p:nvSpPr>
        <p:spPr>
          <a:xfrm>
            <a:off x="8760378" y="6367143"/>
            <a:ext cx="3025775" cy="365125"/>
          </a:xfrm>
        </p:spPr>
        <p:txBody>
          <a:bodyPr/>
          <a:lstStyle/>
          <a:p>
            <a:fld id="{2BA667B7-7BA5-4DB2-A058-B66A386C003C}" type="slidenum">
              <a:rPr lang="en-SG" smtClean="0"/>
              <a:t>‹#›</a:t>
            </a:fld>
            <a:endParaRPr lang="en-SG"/>
          </a:p>
        </p:txBody>
      </p:sp>
      <p:pic>
        <p:nvPicPr>
          <p:cNvPr id="7" name="Picture 2">
            <a:extLst>
              <a:ext uri="{FF2B5EF4-FFF2-40B4-BE49-F238E27FC236}">
                <a16:creationId xmlns:a16="http://schemas.microsoft.com/office/drawing/2014/main" id="{F73C5A13-6184-5EF1-0F2A-C835C49D4BEA}"/>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22105"/>
          <a:stretch/>
        </p:blipFill>
        <p:spPr bwMode="auto">
          <a:xfrm>
            <a:off x="78921" y="76880"/>
            <a:ext cx="946231" cy="9445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EF7EE466-6C84-866B-CC35-12D0ADCEFFBC}"/>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p:blipFill>
        <p:spPr bwMode="auto">
          <a:xfrm>
            <a:off x="1025152" y="107308"/>
            <a:ext cx="1065287" cy="883704"/>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10A2BEAE-8E60-5EA9-1D00-B78329FFB21E}"/>
              </a:ext>
            </a:extLst>
          </p:cNvPr>
          <p:cNvSpPr>
            <a:spLocks noGrp="1"/>
          </p:cNvSpPr>
          <p:nvPr>
            <p:ph sz="quarter" idx="17"/>
          </p:nvPr>
        </p:nvSpPr>
        <p:spPr>
          <a:xfrm>
            <a:off x="405847" y="1161462"/>
            <a:ext cx="6153979" cy="5070353"/>
          </a:xfrm>
          <a:ln>
            <a:solidFill>
              <a:srgbClr val="0070C0"/>
            </a:solidFill>
            <a:prstDash val="dash"/>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AB5AC9A0-D9E4-5477-F6C3-C18BF5277EF9}"/>
              </a:ext>
            </a:extLst>
          </p:cNvPr>
          <p:cNvSpPr>
            <a:spLocks noGrp="1"/>
          </p:cNvSpPr>
          <p:nvPr>
            <p:ph sz="quarter" idx="18"/>
          </p:nvPr>
        </p:nvSpPr>
        <p:spPr>
          <a:xfrm>
            <a:off x="6649278" y="1161462"/>
            <a:ext cx="5136875" cy="5070353"/>
          </a:xfrm>
          <a:ln>
            <a:solidFill>
              <a:srgbClr val="0070C0"/>
            </a:solidFill>
            <a:prstDash val="dash"/>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8141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rang kết thúc">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9418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601AE4-CC5F-40AF-9C80-DD82800DCA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SG" dirty="0"/>
          </a:p>
        </p:txBody>
      </p:sp>
      <p:sp>
        <p:nvSpPr>
          <p:cNvPr id="3" name="Text Placeholder 2">
            <a:extLst>
              <a:ext uri="{FF2B5EF4-FFF2-40B4-BE49-F238E27FC236}">
                <a16:creationId xmlns:a16="http://schemas.microsoft.com/office/drawing/2014/main" id="{85C83969-C313-43B3-945C-314603C795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Date Placeholder 3">
            <a:extLst>
              <a:ext uri="{FF2B5EF4-FFF2-40B4-BE49-F238E27FC236}">
                <a16:creationId xmlns:a16="http://schemas.microsoft.com/office/drawing/2014/main" id="{FEE20A78-638C-49ED-87B7-251B741DDE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B2027-377D-4FED-A319-2D21AE72A76A}" type="datetime1">
              <a:rPr lang="en-SG" smtClean="0"/>
              <a:t>18/8/2023</a:t>
            </a:fld>
            <a:endParaRPr lang="en-SG"/>
          </a:p>
        </p:txBody>
      </p:sp>
      <p:sp>
        <p:nvSpPr>
          <p:cNvPr id="5" name="Footer Placeholder 4">
            <a:extLst>
              <a:ext uri="{FF2B5EF4-FFF2-40B4-BE49-F238E27FC236}">
                <a16:creationId xmlns:a16="http://schemas.microsoft.com/office/drawing/2014/main" id="{4B6B3E94-4150-4901-A2C7-AC09BE26BF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E82CCEF8-20BC-4675-A6E5-F3DA1617AA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A667B7-7BA5-4DB2-A058-B66A386C003C}" type="slidenum">
              <a:rPr lang="en-SG" smtClean="0"/>
              <a:t>‹#›</a:t>
            </a:fld>
            <a:endParaRPr lang="en-SG"/>
          </a:p>
        </p:txBody>
      </p:sp>
    </p:spTree>
    <p:extLst>
      <p:ext uri="{BB962C8B-B14F-4D97-AF65-F5344CB8AC3E}">
        <p14:creationId xmlns:p14="http://schemas.microsoft.com/office/powerpoint/2010/main" val="1926872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6" r:id="rId4"/>
    <p:sldLayoutId id="2147483657" r:id="rId5"/>
    <p:sldLayoutId id="2147483655" r:id="rId6"/>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hf hdr="0" ftr="0"/>
  <p:txStyles>
    <p:titleStyle>
      <a:lvl1pPr algn="l" defTabSz="914400" rtl="0" eaLnBrk="1" latinLnBrk="0" hangingPunct="1">
        <a:lnSpc>
          <a:spcPct val="90000"/>
        </a:lnSpc>
        <a:spcBef>
          <a:spcPct val="0"/>
        </a:spcBef>
        <a:buNone/>
        <a:defRPr sz="2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25.bin"/><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39.emf"/><Relationship Id="rId13" Type="http://schemas.openxmlformats.org/officeDocument/2006/relationships/oleObject" Target="../embeddings/oleObject31.bin"/><Relationship Id="rId18" Type="http://schemas.openxmlformats.org/officeDocument/2006/relationships/image" Target="../media/image44.e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41.emf"/><Relationship Id="rId17" Type="http://schemas.openxmlformats.org/officeDocument/2006/relationships/oleObject" Target="../embeddings/oleObject33.bin"/><Relationship Id="rId2" Type="http://schemas.openxmlformats.org/officeDocument/2006/relationships/notesSlide" Target="../notesSlides/notesSlide5.xml"/><Relationship Id="rId16" Type="http://schemas.openxmlformats.org/officeDocument/2006/relationships/image" Target="../media/image43.wmf"/><Relationship Id="rId20" Type="http://schemas.openxmlformats.org/officeDocument/2006/relationships/image" Target="../media/image45.emf"/><Relationship Id="rId1" Type="http://schemas.openxmlformats.org/officeDocument/2006/relationships/slideLayout" Target="../slideLayouts/slideLayout2.xml"/><Relationship Id="rId6" Type="http://schemas.openxmlformats.org/officeDocument/2006/relationships/image" Target="../media/image38.emf"/><Relationship Id="rId11" Type="http://schemas.openxmlformats.org/officeDocument/2006/relationships/oleObject" Target="../embeddings/oleObject30.bin"/><Relationship Id="rId5" Type="http://schemas.openxmlformats.org/officeDocument/2006/relationships/oleObject" Target="../embeddings/oleObject27.bin"/><Relationship Id="rId15" Type="http://schemas.openxmlformats.org/officeDocument/2006/relationships/oleObject" Target="../embeddings/oleObject32.bin"/><Relationship Id="rId10" Type="http://schemas.openxmlformats.org/officeDocument/2006/relationships/image" Target="../media/image40.emf"/><Relationship Id="rId19" Type="http://schemas.openxmlformats.org/officeDocument/2006/relationships/oleObject" Target="../embeddings/oleObject34.bin"/><Relationship Id="rId4" Type="http://schemas.openxmlformats.org/officeDocument/2006/relationships/image" Target="../media/image37.wmf"/><Relationship Id="rId9" Type="http://schemas.openxmlformats.org/officeDocument/2006/relationships/oleObject" Target="../embeddings/oleObject29.bin"/><Relationship Id="rId14" Type="http://schemas.openxmlformats.org/officeDocument/2006/relationships/image" Target="../media/image42.emf"/></Relationships>
</file>

<file path=ppt/slides/_rels/slide12.xml.rels><?xml version="1.0" encoding="UTF-8" standalone="yes"?>
<Relationships xmlns="http://schemas.openxmlformats.org/package/2006/relationships"><Relationship Id="rId3" Type="http://schemas.openxmlformats.org/officeDocument/2006/relationships/image" Target="../media/image46.wmf"/><Relationship Id="rId7" Type="http://schemas.openxmlformats.org/officeDocument/2006/relationships/image" Target="../media/image48.wmf"/><Relationship Id="rId2" Type="http://schemas.openxmlformats.org/officeDocument/2006/relationships/oleObject" Target="../embeddings/oleObject35.bin"/><Relationship Id="rId1" Type="http://schemas.openxmlformats.org/officeDocument/2006/relationships/slideLayout" Target="../slideLayouts/slideLayout5.xml"/><Relationship Id="rId6" Type="http://schemas.openxmlformats.org/officeDocument/2006/relationships/oleObject" Target="../embeddings/oleObject37.bin"/><Relationship Id="rId5" Type="http://schemas.openxmlformats.org/officeDocument/2006/relationships/image" Target="../media/image47.wmf"/><Relationship Id="rId4" Type="http://schemas.openxmlformats.org/officeDocument/2006/relationships/oleObject" Target="../embeddings/oleObject36.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oleObject" Target="../embeddings/oleObject38.bin"/><Relationship Id="rId7" Type="http://schemas.openxmlformats.org/officeDocument/2006/relationships/image" Target="../media/image51.em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oleObject" Target="../embeddings/oleObject39.bin"/><Relationship Id="rId11" Type="http://schemas.openxmlformats.org/officeDocument/2006/relationships/image" Target="../media/image53.emf"/><Relationship Id="rId5" Type="http://schemas.openxmlformats.org/officeDocument/2006/relationships/image" Target="../media/image50.png"/><Relationship Id="rId10" Type="http://schemas.openxmlformats.org/officeDocument/2006/relationships/oleObject" Target="../embeddings/oleObject41.bin"/><Relationship Id="rId4" Type="http://schemas.openxmlformats.org/officeDocument/2006/relationships/image" Target="../media/image49.emf"/><Relationship Id="rId9" Type="http://schemas.openxmlformats.org/officeDocument/2006/relationships/image" Target="../media/image52.emf"/></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9.wmf"/><Relationship Id="rId5" Type="http://schemas.openxmlformats.org/officeDocument/2006/relationships/oleObject" Target="../embeddings/oleObject43.bin"/><Relationship Id="rId4" Type="http://schemas.openxmlformats.org/officeDocument/2006/relationships/image" Target="../media/image58.emf"/></Relationships>
</file>

<file path=ppt/slides/_rels/slide19.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oleObject" Target="../embeddings/oleObject49.bin"/><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64.wmf"/><Relationship Id="rId17" Type="http://schemas.openxmlformats.org/officeDocument/2006/relationships/image" Target="../media/image67.png"/><Relationship Id="rId2" Type="http://schemas.openxmlformats.org/officeDocument/2006/relationships/notesSlide" Target="../notesSlides/notesSlide12.xml"/><Relationship Id="rId16"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61.emf"/><Relationship Id="rId11" Type="http://schemas.openxmlformats.org/officeDocument/2006/relationships/oleObject" Target="../embeddings/oleObject48.bin"/><Relationship Id="rId5" Type="http://schemas.openxmlformats.org/officeDocument/2006/relationships/oleObject" Target="../embeddings/oleObject45.bin"/><Relationship Id="rId15" Type="http://schemas.openxmlformats.org/officeDocument/2006/relationships/oleObject" Target="../embeddings/oleObject50.bin"/><Relationship Id="rId10" Type="http://schemas.openxmlformats.org/officeDocument/2006/relationships/image" Target="../media/image63.emf"/><Relationship Id="rId4" Type="http://schemas.openxmlformats.org/officeDocument/2006/relationships/image" Target="../media/image60.emf"/><Relationship Id="rId9" Type="http://schemas.openxmlformats.org/officeDocument/2006/relationships/oleObject" Target="../embeddings/oleObject47.bin"/><Relationship Id="rId14" Type="http://schemas.openxmlformats.org/officeDocument/2006/relationships/image" Target="../media/image6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79.emf"/><Relationship Id="rId4" Type="http://schemas.openxmlformats.org/officeDocument/2006/relationships/oleObject" Target="../embeddings/oleObject51.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image" Target="../media/image80.png"/><Relationship Id="rId7" Type="http://schemas.openxmlformats.org/officeDocument/2006/relationships/image" Target="../media/image82.w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oleObject" Target="../embeddings/oleObject53.bin"/><Relationship Id="rId5" Type="http://schemas.openxmlformats.org/officeDocument/2006/relationships/image" Target="../media/image81.emf"/><Relationship Id="rId4" Type="http://schemas.openxmlformats.org/officeDocument/2006/relationships/oleObject" Target="../embeddings/oleObject52.bin"/><Relationship Id="rId9" Type="http://schemas.openxmlformats.org/officeDocument/2006/relationships/image" Target="../media/image83.wmf"/></Relationships>
</file>

<file path=ppt/slides/_rels/slide2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8.png"/><Relationship Id="rId7"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emf"/><Relationship Id="rId5" Type="http://schemas.openxmlformats.org/officeDocument/2006/relationships/oleObject" Target="../embeddings/oleObject2.bin"/><Relationship Id="rId10" Type="http://schemas.openxmlformats.org/officeDocument/2006/relationships/image" Target="../media/image12.wmf"/><Relationship Id="rId4" Type="http://schemas.openxmlformats.org/officeDocument/2006/relationships/image" Target="../media/image9.png"/><Relationship Id="rId9"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oleObject" Target="../embeddings/oleObject10.bin"/><Relationship Id="rId18" Type="http://schemas.openxmlformats.org/officeDocument/2006/relationships/image" Target="../media/image20.e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17.emf"/><Relationship Id="rId17" Type="http://schemas.openxmlformats.org/officeDocument/2006/relationships/oleObject" Target="../embeddings/oleObject12.bin"/><Relationship Id="rId2" Type="http://schemas.openxmlformats.org/officeDocument/2006/relationships/notesSlide" Target="../notesSlides/notesSlide3.xml"/><Relationship Id="rId16" Type="http://schemas.openxmlformats.org/officeDocument/2006/relationships/image" Target="../media/image19.emf"/><Relationship Id="rId1" Type="http://schemas.openxmlformats.org/officeDocument/2006/relationships/slideLayout" Target="../slideLayouts/slideLayout5.xml"/><Relationship Id="rId6" Type="http://schemas.openxmlformats.org/officeDocument/2006/relationships/image" Target="../media/image14.e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16.emf"/><Relationship Id="rId4" Type="http://schemas.openxmlformats.org/officeDocument/2006/relationships/image" Target="../media/image13.emf"/><Relationship Id="rId9" Type="http://schemas.openxmlformats.org/officeDocument/2006/relationships/oleObject" Target="../embeddings/oleObject8.bin"/><Relationship Id="rId14" Type="http://schemas.openxmlformats.org/officeDocument/2006/relationships/image" Target="../media/image18.emf"/></Relationships>
</file>

<file path=ppt/slides/_rels/slide8.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oleObject" Target="../embeddings/oleObject18.bin"/><Relationship Id="rId18" Type="http://schemas.openxmlformats.org/officeDocument/2006/relationships/image" Target="../media/image28.emf"/><Relationship Id="rId3" Type="http://schemas.openxmlformats.org/officeDocument/2006/relationships/oleObject" Target="../embeddings/oleObject13.bin"/><Relationship Id="rId21" Type="http://schemas.openxmlformats.org/officeDocument/2006/relationships/oleObject" Target="../embeddings/oleObject22.bin"/><Relationship Id="rId7" Type="http://schemas.openxmlformats.org/officeDocument/2006/relationships/oleObject" Target="../embeddings/oleObject15.bin"/><Relationship Id="rId12" Type="http://schemas.openxmlformats.org/officeDocument/2006/relationships/image" Target="../media/image25.emf"/><Relationship Id="rId17" Type="http://schemas.openxmlformats.org/officeDocument/2006/relationships/oleObject" Target="../embeddings/oleObject20.bin"/><Relationship Id="rId2" Type="http://schemas.openxmlformats.org/officeDocument/2006/relationships/notesSlide" Target="../notesSlides/notesSlide4.xml"/><Relationship Id="rId16" Type="http://schemas.openxmlformats.org/officeDocument/2006/relationships/image" Target="../media/image27.emf"/><Relationship Id="rId20" Type="http://schemas.openxmlformats.org/officeDocument/2006/relationships/image" Target="../media/image29.emf"/><Relationship Id="rId1" Type="http://schemas.openxmlformats.org/officeDocument/2006/relationships/slideLayout" Target="../slideLayouts/slideLayout5.xml"/><Relationship Id="rId6" Type="http://schemas.openxmlformats.org/officeDocument/2006/relationships/image" Target="../media/image22.e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10" Type="http://schemas.openxmlformats.org/officeDocument/2006/relationships/image" Target="../media/image24.emf"/><Relationship Id="rId19" Type="http://schemas.openxmlformats.org/officeDocument/2006/relationships/oleObject" Target="../embeddings/oleObject21.bin"/><Relationship Id="rId4" Type="http://schemas.openxmlformats.org/officeDocument/2006/relationships/image" Target="../media/image21.emf"/><Relationship Id="rId9" Type="http://schemas.openxmlformats.org/officeDocument/2006/relationships/oleObject" Target="../embeddings/oleObject16.bin"/><Relationship Id="rId14" Type="http://schemas.openxmlformats.org/officeDocument/2006/relationships/image" Target="../media/image26.emf"/><Relationship Id="rId22" Type="http://schemas.openxmlformats.org/officeDocument/2006/relationships/image" Target="../media/image30.wmf"/></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emf"/><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oleObject" Target="../embeddings/oleObject24.bin"/><Relationship Id="rId5" Type="http://schemas.openxmlformats.org/officeDocument/2006/relationships/image" Target="../media/image33.emf"/><Relationship Id="rId4" Type="http://schemas.openxmlformats.org/officeDocument/2006/relationships/oleObject" Target="../embeddings/oleObject2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9264A-D0A2-FA9C-B1AE-1868443A0C8A}"/>
              </a:ext>
            </a:extLst>
          </p:cNvPr>
          <p:cNvSpPr>
            <a:spLocks noGrp="1"/>
          </p:cNvSpPr>
          <p:nvPr>
            <p:ph type="ctrTitle"/>
          </p:nvPr>
        </p:nvSpPr>
        <p:spPr/>
        <p:txBody>
          <a:bodyPr>
            <a:normAutofit/>
          </a:bodyPr>
          <a:lstStyle/>
          <a:p>
            <a:r>
              <a:rPr lang="en-US" sz="4000" b="1" dirty="0"/>
              <a:t>ĐỒ ÁN KỸ THUẬT ROBOT</a:t>
            </a:r>
            <a:endParaRPr lang="en-US" sz="4000" dirty="0"/>
          </a:p>
        </p:txBody>
      </p:sp>
      <p:sp>
        <p:nvSpPr>
          <p:cNvPr id="3" name="Subtitle 2">
            <a:extLst>
              <a:ext uri="{FF2B5EF4-FFF2-40B4-BE49-F238E27FC236}">
                <a16:creationId xmlns:a16="http://schemas.microsoft.com/office/drawing/2014/main" id="{062F29A8-C5D0-5620-6889-EB58167B906B}"/>
              </a:ext>
            </a:extLst>
          </p:cNvPr>
          <p:cNvSpPr>
            <a:spLocks noGrp="1"/>
          </p:cNvSpPr>
          <p:nvPr>
            <p:ph type="subTitle" idx="1"/>
          </p:nvPr>
        </p:nvSpPr>
        <p:spPr>
          <a:xfrm>
            <a:off x="544286" y="2851924"/>
            <a:ext cx="11227324" cy="944563"/>
          </a:xfrm>
        </p:spPr>
        <p:txBody>
          <a:bodyPr/>
          <a:lstStyle/>
          <a:p>
            <a:pPr algn="ctr"/>
            <a:r>
              <a:rPr lang="en-US" b="1" u="sng" dirty="0"/>
              <a:t>ĐỀ TÀI:</a:t>
            </a:r>
            <a:r>
              <a:rPr lang="en-US" b="1" dirty="0"/>
              <a:t> THIẾT KẾ MÔ HÌNH VÀ BỘ ĐIỀU KHIỂN PID CHO QUADCOPTER CÂN BẰNG DÙNG THUẬT TOÁN OPTICAL FLOW</a:t>
            </a:r>
          </a:p>
          <a:p>
            <a:pPr algn="ctr"/>
            <a:endParaRPr lang="en-US" sz="3600" dirty="0"/>
          </a:p>
        </p:txBody>
      </p:sp>
      <p:sp>
        <p:nvSpPr>
          <p:cNvPr id="4" name="Date Placeholder 3">
            <a:extLst>
              <a:ext uri="{FF2B5EF4-FFF2-40B4-BE49-F238E27FC236}">
                <a16:creationId xmlns:a16="http://schemas.microsoft.com/office/drawing/2014/main" id="{2D183C7F-09DF-F09A-18DB-360C43081B74}"/>
              </a:ext>
            </a:extLst>
          </p:cNvPr>
          <p:cNvSpPr>
            <a:spLocks noGrp="1"/>
          </p:cNvSpPr>
          <p:nvPr>
            <p:ph type="dt" sz="half" idx="10"/>
          </p:nvPr>
        </p:nvSpPr>
        <p:spPr/>
        <p:txBody>
          <a:bodyPr/>
          <a:lstStyle/>
          <a:p>
            <a:fld id="{73C1B5E3-9A7B-4898-A1B3-D009EB84EFC4}" type="datetime1">
              <a:rPr lang="en-SG" smtClean="0"/>
              <a:t>18/8/2023</a:t>
            </a:fld>
            <a:endParaRPr lang="en-SG"/>
          </a:p>
        </p:txBody>
      </p:sp>
      <p:sp>
        <p:nvSpPr>
          <p:cNvPr id="5" name="Slide Number Placeholder 4">
            <a:extLst>
              <a:ext uri="{FF2B5EF4-FFF2-40B4-BE49-F238E27FC236}">
                <a16:creationId xmlns:a16="http://schemas.microsoft.com/office/drawing/2014/main" id="{E3CE2AB4-F316-B298-199F-88803C75D7D9}"/>
              </a:ext>
            </a:extLst>
          </p:cNvPr>
          <p:cNvSpPr>
            <a:spLocks noGrp="1"/>
          </p:cNvSpPr>
          <p:nvPr>
            <p:ph type="sldNum" sz="quarter" idx="12"/>
          </p:nvPr>
        </p:nvSpPr>
        <p:spPr/>
        <p:txBody>
          <a:bodyPr/>
          <a:lstStyle/>
          <a:p>
            <a:fld id="{2BA667B7-7BA5-4DB2-A058-B66A386C003C}" type="slidenum">
              <a:rPr lang="en-SG" smtClean="0"/>
              <a:pPr/>
              <a:t>1</a:t>
            </a:fld>
            <a:endParaRPr lang="en-SG"/>
          </a:p>
        </p:txBody>
      </p:sp>
      <p:sp>
        <p:nvSpPr>
          <p:cNvPr id="6" name="Text Placeholder 5">
            <a:extLst>
              <a:ext uri="{FF2B5EF4-FFF2-40B4-BE49-F238E27FC236}">
                <a16:creationId xmlns:a16="http://schemas.microsoft.com/office/drawing/2014/main" id="{4CD326E9-5439-7BB7-E213-73E25E46D795}"/>
              </a:ext>
            </a:extLst>
          </p:cNvPr>
          <p:cNvSpPr>
            <a:spLocks noGrp="1"/>
          </p:cNvSpPr>
          <p:nvPr>
            <p:ph type="body" sz="quarter" idx="13"/>
          </p:nvPr>
        </p:nvSpPr>
        <p:spPr>
          <a:xfrm>
            <a:off x="5602103" y="4490507"/>
            <a:ext cx="4674011" cy="466761"/>
          </a:xfrm>
        </p:spPr>
        <p:txBody>
          <a:bodyPr>
            <a:normAutofit/>
          </a:bodyPr>
          <a:lstStyle/>
          <a:p>
            <a:r>
              <a:rPr lang="en-US" b="1" dirty="0"/>
              <a:t>GVHD: </a:t>
            </a:r>
            <a:r>
              <a:rPr lang="en-US" dirty="0"/>
              <a:t>TS. </a:t>
            </a:r>
            <a:r>
              <a:rPr lang="en-US" dirty="0" err="1"/>
              <a:t>Trần</a:t>
            </a:r>
            <a:r>
              <a:rPr lang="en-US" dirty="0"/>
              <a:t> </a:t>
            </a:r>
            <a:r>
              <a:rPr lang="en-US" dirty="0" err="1"/>
              <a:t>Đức</a:t>
            </a:r>
            <a:r>
              <a:rPr lang="en-US" dirty="0"/>
              <a:t> </a:t>
            </a:r>
            <a:r>
              <a:rPr lang="en-US" dirty="0" err="1"/>
              <a:t>Thiện</a:t>
            </a:r>
            <a:endParaRPr lang="en-US" dirty="0"/>
          </a:p>
        </p:txBody>
      </p:sp>
      <p:sp>
        <p:nvSpPr>
          <p:cNvPr id="9" name="TextBox 8">
            <a:extLst>
              <a:ext uri="{FF2B5EF4-FFF2-40B4-BE49-F238E27FC236}">
                <a16:creationId xmlns:a16="http://schemas.microsoft.com/office/drawing/2014/main" id="{A3A91B78-A326-4F2C-5E34-B204ADD97F41}"/>
              </a:ext>
            </a:extLst>
          </p:cNvPr>
          <p:cNvSpPr txBox="1"/>
          <p:nvPr/>
        </p:nvSpPr>
        <p:spPr>
          <a:xfrm>
            <a:off x="5602103" y="4957268"/>
            <a:ext cx="6247503" cy="1200329"/>
          </a:xfrm>
          <a:prstGeom prst="rect">
            <a:avLst/>
          </a:prstGeom>
          <a:noFill/>
        </p:spPr>
        <p:txBody>
          <a:bodyPr wrap="square" rtlCol="0">
            <a:spAutoFit/>
          </a:bodyPr>
          <a:lstStyle/>
          <a:p>
            <a:r>
              <a:rPr lang="en-US" sz="2400" b="1" dirty="0" err="1">
                <a:latin typeface="Arial" panose="020B0604020202020204" pitchFamily="34" charset="0"/>
                <a:cs typeface="Arial" panose="020B0604020202020204" pitchFamily="34" charset="0"/>
              </a:rPr>
              <a:t>Nhóm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sinh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viên</a:t>
            </a:r>
            <a:r>
              <a:rPr lang="en-US" sz="2400" b="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Nhật</a:t>
            </a:r>
            <a:r>
              <a:rPr lang="en-US" sz="2400" dirty="0">
                <a:latin typeface="Arial" panose="020B0604020202020204" pitchFamily="34" charset="0"/>
                <a:cs typeface="Arial" panose="020B0604020202020204" pitchFamily="34" charset="0"/>
              </a:rPr>
              <a:t> Minh		19151034</a:t>
            </a:r>
          </a:p>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Nguyễn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Mạnh</a:t>
            </a:r>
            <a:r>
              <a:rPr lang="en-US" sz="2400" dirty="0">
                <a:latin typeface="Arial" panose="020B0604020202020204" pitchFamily="34" charset="0"/>
                <a:cs typeface="Arial" panose="020B0604020202020204" pitchFamily="34" charset="0"/>
              </a:rPr>
              <a:t>		19151253</a:t>
            </a:r>
          </a:p>
        </p:txBody>
      </p:sp>
    </p:spTree>
    <p:extLst>
      <p:ext uri="{BB962C8B-B14F-4D97-AF65-F5344CB8AC3E}">
        <p14:creationId xmlns:p14="http://schemas.microsoft.com/office/powerpoint/2010/main" val="19013208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300C0-5A80-A862-E9CA-A47D15B0332C}"/>
              </a:ext>
            </a:extLst>
          </p:cNvPr>
          <p:cNvSpPr>
            <a:spLocks noGrp="1"/>
          </p:cNvSpPr>
          <p:nvPr>
            <p:ph type="body" sz="quarter" idx="13"/>
          </p:nvPr>
        </p:nvSpPr>
        <p:spPr/>
        <p:txBody>
          <a:bodyPr/>
          <a:lstStyle/>
          <a:p>
            <a:pPr>
              <a:buFont typeface="+mj-lt"/>
              <a:buAutoNum type="arabicPeriod" startAt="2"/>
            </a:pPr>
            <a:r>
              <a:rPr lang="en-US" b="1" dirty="0" err="1"/>
              <a:t>Cơ</a:t>
            </a:r>
            <a:r>
              <a:rPr lang="en-US" b="1" dirty="0"/>
              <a:t> </a:t>
            </a:r>
            <a:r>
              <a:rPr lang="en-US" b="1" dirty="0" err="1"/>
              <a:t>sở</a:t>
            </a:r>
            <a:r>
              <a:rPr lang="en-US" b="1" dirty="0"/>
              <a:t> </a:t>
            </a:r>
            <a:r>
              <a:rPr lang="en-US" b="1" dirty="0" err="1"/>
              <a:t>lý</a:t>
            </a:r>
            <a:r>
              <a:rPr lang="en-US" b="1" dirty="0"/>
              <a:t> </a:t>
            </a:r>
            <a:r>
              <a:rPr lang="en-US" b="1" dirty="0" err="1"/>
              <a:t>thuyết</a:t>
            </a:r>
            <a:endParaRPr lang="en-US" b="1" dirty="0"/>
          </a:p>
        </p:txBody>
      </p:sp>
      <p:sp>
        <p:nvSpPr>
          <p:cNvPr id="3" name="Date Placeholder 2">
            <a:extLst>
              <a:ext uri="{FF2B5EF4-FFF2-40B4-BE49-F238E27FC236}">
                <a16:creationId xmlns:a16="http://schemas.microsoft.com/office/drawing/2014/main" id="{D5D73CFD-1F6E-3EAA-FB7C-C51B330AA06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9C97F05A-330F-7318-6876-C8DB89255AC5}"/>
              </a:ext>
            </a:extLst>
          </p:cNvPr>
          <p:cNvSpPr>
            <a:spLocks noGrp="1"/>
          </p:cNvSpPr>
          <p:nvPr>
            <p:ph type="sldNum" sz="quarter" idx="16"/>
          </p:nvPr>
        </p:nvSpPr>
        <p:spPr/>
        <p:txBody>
          <a:bodyPr/>
          <a:lstStyle/>
          <a:p>
            <a:fld id="{2BA667B7-7BA5-4DB2-A058-B66A386C003C}" type="slidenum">
              <a:rPr lang="en-SG" smtClean="0"/>
              <a:t>10</a:t>
            </a:fld>
            <a:endParaRPr lang="en-SG"/>
          </a:p>
        </p:txBody>
      </p:sp>
      <p:sp>
        <p:nvSpPr>
          <p:cNvPr id="5" name="Content Placeholder 4">
            <a:extLst>
              <a:ext uri="{FF2B5EF4-FFF2-40B4-BE49-F238E27FC236}">
                <a16:creationId xmlns:a16="http://schemas.microsoft.com/office/drawing/2014/main" id="{E0AF1D9C-0184-FD29-F718-95149EC898FA}"/>
              </a:ext>
            </a:extLst>
          </p:cNvPr>
          <p:cNvSpPr>
            <a:spLocks noGrp="1"/>
          </p:cNvSpPr>
          <p:nvPr>
            <p:ph sz="quarter" idx="17"/>
          </p:nvPr>
        </p:nvSpPr>
        <p:spPr/>
        <p:txBody>
          <a:bodyPr>
            <a:normAutofit fontScale="92500" lnSpcReduction="20000"/>
          </a:bodyPr>
          <a:lstStyle/>
          <a:p>
            <a:pPr marL="0" indent="0">
              <a:buNone/>
            </a:pPr>
            <a:r>
              <a:rPr lang="en-US" sz="2400" b="1"/>
              <a:t>2.4 Bộ lọc Kalman</a:t>
            </a:r>
          </a:p>
          <a:p>
            <a:pPr marL="0" indent="0" algn="just">
              <a:lnSpc>
                <a:spcPct val="150000"/>
              </a:lnSpc>
              <a:buNone/>
            </a:pPr>
            <a:r>
              <a:rPr lang="en-US" sz="2200"/>
              <a:t>- </a:t>
            </a:r>
            <a:r>
              <a:rPr lang="vi-VN" sz="2200"/>
              <a:t>Bộ lọc Kalman tạo ra các ước tính về các biến ẩn dựa trên các phép đo không chính xác và không chắc chắn. </a:t>
            </a:r>
            <a:endParaRPr lang="en-US" sz="2200"/>
          </a:p>
          <a:p>
            <a:pPr marL="0" indent="0" algn="just">
              <a:lnSpc>
                <a:spcPct val="150000"/>
              </a:lnSpc>
              <a:buNone/>
            </a:pPr>
            <a:r>
              <a:rPr lang="en-US" sz="2200"/>
              <a:t>- </a:t>
            </a:r>
            <a:r>
              <a:rPr lang="vi-VN" sz="2200"/>
              <a:t>Bộ lọc Kalman Filter một chiều tức là bộ lọc chỉ có thể theo dõi một biến trạng thái</a:t>
            </a:r>
            <a:r>
              <a:rPr lang="en-US" sz="2200"/>
              <a:t>.</a:t>
            </a:r>
          </a:p>
          <a:p>
            <a:pPr marL="0" indent="0" algn="just">
              <a:lnSpc>
                <a:spcPct val="150000"/>
              </a:lnSpc>
              <a:buNone/>
            </a:pPr>
            <a:r>
              <a:rPr lang="en-US" sz="2200"/>
              <a:t>- </a:t>
            </a:r>
            <a:r>
              <a:rPr lang="vi-VN" sz="2200"/>
              <a:t>Một bộ lọc Kalman gồm có hai quá trình bao gồm ước đoán trạng thái và điều chỉnh dự đoán dựa vào kết quả đo.</a:t>
            </a:r>
            <a:endParaRPr lang="en-US" sz="2200"/>
          </a:p>
          <a:p>
            <a:pPr marL="0" indent="0" algn="just">
              <a:lnSpc>
                <a:spcPct val="150000"/>
              </a:lnSpc>
              <a:buNone/>
            </a:pPr>
            <a:r>
              <a:rPr lang="en-US" sz="2200"/>
              <a:t>- </a:t>
            </a:r>
            <a:r>
              <a:rPr lang="vi-VN" sz="2200"/>
              <a:t>Bộ lọc  </a:t>
            </a:r>
            <a:r>
              <a:rPr lang="en-US" sz="2200"/>
              <a:t>        </a:t>
            </a:r>
            <a:r>
              <a:rPr lang="vi-VN" sz="2200"/>
              <a:t>là một dạng bộ lọc được đơn giản hóa để ước tính và làm mịn dữ liệu điều khiển. </a:t>
            </a:r>
            <a:endParaRPr lang="en-US" sz="2200"/>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2200" b="1" dirty="0"/>
          </a:p>
        </p:txBody>
      </p:sp>
      <p:sp>
        <p:nvSpPr>
          <p:cNvPr id="6" name="Content Placeholder 5">
            <a:extLst>
              <a:ext uri="{FF2B5EF4-FFF2-40B4-BE49-F238E27FC236}">
                <a16:creationId xmlns:a16="http://schemas.microsoft.com/office/drawing/2014/main" id="{18C0F2E0-906A-4819-254F-485FA8127653}"/>
              </a:ext>
            </a:extLst>
          </p:cNvPr>
          <p:cNvSpPr>
            <a:spLocks noGrp="1"/>
          </p:cNvSpPr>
          <p:nvPr>
            <p:ph sz="quarter" idx="18"/>
          </p:nvPr>
        </p:nvSpPr>
        <p:spPr/>
        <p:txBody>
          <a:bodyPr>
            <a:normAutofit/>
          </a:bodyPr>
          <a:lstStyle/>
          <a:p>
            <a:pPr marL="0" indent="0" algn="just">
              <a:buNone/>
            </a:pPr>
            <a:r>
              <a:rPr lang="en-US" sz="2200" b="1">
                <a:latin typeface="Arial "/>
              </a:rPr>
              <a:t>2.5 </a:t>
            </a:r>
            <a:r>
              <a:rPr lang="vi-VN" sz="2200" b="1">
                <a:latin typeface="Arial "/>
              </a:rPr>
              <a:t>Phương pháp lập trình đa luồng</a:t>
            </a:r>
            <a:endParaRPr lang="en-US" sz="2200" b="1">
              <a:latin typeface="Arial "/>
            </a:endParaRPr>
          </a:p>
          <a:p>
            <a:pPr marL="0" indent="0" algn="just">
              <a:buNone/>
            </a:pPr>
            <a:r>
              <a:rPr lang="en-US">
                <a:latin typeface="Arial "/>
              </a:rPr>
              <a:t>- </a:t>
            </a:r>
            <a:r>
              <a:rPr lang="vi-VN">
                <a:latin typeface="Arial "/>
              </a:rPr>
              <a:t>Thread là một đơn vị cơ bản trong CPU. </a:t>
            </a:r>
            <a:endParaRPr lang="en-US">
              <a:latin typeface="Arial "/>
            </a:endParaRPr>
          </a:p>
          <a:p>
            <a:pPr marL="0" indent="0" algn="just">
              <a:buNone/>
            </a:pPr>
            <a:r>
              <a:rPr lang="en-US">
                <a:latin typeface="Arial "/>
              </a:rPr>
              <a:t>- </a:t>
            </a:r>
            <a:r>
              <a:rPr lang="vi-VN">
                <a:latin typeface="Arial "/>
              </a:rPr>
              <a:t>Một luồng sẽ chia sẻ với các luồng khác trong cùng process về thông tin data, các dữ liệu của mình. </a:t>
            </a:r>
            <a:endParaRPr lang="en-US">
              <a:latin typeface="Arial "/>
            </a:endParaRPr>
          </a:p>
          <a:p>
            <a:pPr marL="0" indent="0" algn="just">
              <a:buNone/>
            </a:pPr>
            <a:r>
              <a:rPr lang="en-US">
                <a:latin typeface="Arial "/>
              </a:rPr>
              <a:t>- </a:t>
            </a:r>
            <a:r>
              <a:rPr lang="vi-VN">
                <a:latin typeface="Arial "/>
              </a:rPr>
              <a:t>Thread là các hàm hay thủ tục chạy độc lập đối với chương trình chính</a:t>
            </a:r>
            <a:r>
              <a:rPr lang="en-US">
                <a:latin typeface="Arial "/>
              </a:rPr>
              <a:t>.</a:t>
            </a:r>
            <a:endParaRPr lang="vi-VN" dirty="0">
              <a:latin typeface="Arial "/>
            </a:endParaRPr>
          </a:p>
        </p:txBody>
      </p:sp>
      <p:graphicFrame>
        <p:nvGraphicFramePr>
          <p:cNvPr id="8" name="Object 7">
            <a:extLst>
              <a:ext uri="{FF2B5EF4-FFF2-40B4-BE49-F238E27FC236}">
                <a16:creationId xmlns:a16="http://schemas.microsoft.com/office/drawing/2014/main" id="{1AB39693-3C66-AC13-2619-897C88909208}"/>
              </a:ext>
            </a:extLst>
          </p:cNvPr>
          <p:cNvGraphicFramePr>
            <a:graphicFrameLocks noChangeAspect="1"/>
          </p:cNvGraphicFramePr>
          <p:nvPr>
            <p:extLst>
              <p:ext uri="{D42A27DB-BD31-4B8C-83A1-F6EECF244321}">
                <p14:modId xmlns:p14="http://schemas.microsoft.com/office/powerpoint/2010/main" val="1701772425"/>
              </p:ext>
            </p:extLst>
          </p:nvPr>
        </p:nvGraphicFramePr>
        <p:xfrm>
          <a:off x="1430132" y="5165316"/>
          <a:ext cx="681037" cy="361950"/>
        </p:xfrm>
        <a:graphic>
          <a:graphicData uri="http://schemas.openxmlformats.org/presentationml/2006/ole">
            <mc:AlternateContent xmlns:mc="http://schemas.openxmlformats.org/markup-compatibility/2006">
              <mc:Choice xmlns:v="urn:schemas-microsoft-com:vml" Requires="v">
                <p:oleObj name="Equation" r:id="rId2" imgW="681524" imgH="362679" progId="Equation.DSMT4">
                  <p:embed/>
                </p:oleObj>
              </mc:Choice>
              <mc:Fallback>
                <p:oleObj name="Equation" r:id="rId2" imgW="681524" imgH="362679" progId="Equation.DSMT4">
                  <p:embed/>
                  <p:pic>
                    <p:nvPicPr>
                      <p:cNvPr id="0" name=""/>
                      <p:cNvPicPr/>
                      <p:nvPr/>
                    </p:nvPicPr>
                    <p:blipFill>
                      <a:blip r:embed="rId3"/>
                      <a:stretch>
                        <a:fillRect/>
                      </a:stretch>
                    </p:blipFill>
                    <p:spPr>
                      <a:xfrm>
                        <a:off x="1430132" y="5165316"/>
                        <a:ext cx="681037" cy="361950"/>
                      </a:xfrm>
                      <a:prstGeom prst="rect">
                        <a:avLst/>
                      </a:prstGeom>
                    </p:spPr>
                  </p:pic>
                </p:oleObj>
              </mc:Fallback>
            </mc:AlternateContent>
          </a:graphicData>
        </a:graphic>
      </p:graphicFrame>
      <p:pic>
        <p:nvPicPr>
          <p:cNvPr id="9" name="Picture 8" descr="Diagram&#10;&#10;Description automatically generated with medium confidence">
            <a:extLst>
              <a:ext uri="{FF2B5EF4-FFF2-40B4-BE49-F238E27FC236}">
                <a16:creationId xmlns:a16="http://schemas.microsoft.com/office/drawing/2014/main" id="{963C8733-A982-384D-CA88-4687E3292798}"/>
              </a:ext>
            </a:extLst>
          </p:cNvPr>
          <p:cNvPicPr>
            <a:picLocks noChangeAspect="1"/>
          </p:cNvPicPr>
          <p:nvPr/>
        </p:nvPicPr>
        <p:blipFill>
          <a:blip r:embed="rId4"/>
          <a:stretch>
            <a:fillRect/>
          </a:stretch>
        </p:blipFill>
        <p:spPr>
          <a:xfrm>
            <a:off x="8137897" y="3595930"/>
            <a:ext cx="2159635" cy="2635885"/>
          </a:xfrm>
          <a:prstGeom prst="rect">
            <a:avLst/>
          </a:prstGeom>
        </p:spPr>
      </p:pic>
    </p:spTree>
    <p:extLst>
      <p:ext uri="{BB962C8B-B14F-4D97-AF65-F5344CB8AC3E}">
        <p14:creationId xmlns:p14="http://schemas.microsoft.com/office/powerpoint/2010/main" val="31831112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1876E-EA30-39FA-89DD-CC6E8F4C4933}"/>
              </a:ext>
            </a:extLst>
          </p:cNvPr>
          <p:cNvSpPr>
            <a:spLocks noGrp="1"/>
          </p:cNvSpPr>
          <p:nvPr>
            <p:ph type="body" sz="quarter" idx="13"/>
          </p:nvPr>
        </p:nvSpPr>
        <p:spPr/>
        <p:txBody>
          <a:bodyPr/>
          <a:lstStyle/>
          <a:p>
            <a:pPr>
              <a:buFont typeface="+mj-lt"/>
              <a:buAutoNum type="arabicPeriod" startAt="2"/>
            </a:pPr>
            <a:r>
              <a:rPr lang="en-US" b="1" dirty="0" err="1"/>
              <a:t>Cơ</a:t>
            </a:r>
            <a:r>
              <a:rPr lang="en-US" b="1" dirty="0"/>
              <a:t> </a:t>
            </a:r>
            <a:r>
              <a:rPr lang="en-US" b="1" dirty="0" err="1"/>
              <a:t>sở</a:t>
            </a:r>
            <a:r>
              <a:rPr lang="en-US" b="1" dirty="0"/>
              <a:t> </a:t>
            </a:r>
            <a:r>
              <a:rPr lang="en-US" b="1" dirty="0" err="1"/>
              <a:t>lý</a:t>
            </a:r>
            <a:r>
              <a:rPr lang="en-US" b="1" dirty="0"/>
              <a:t> </a:t>
            </a:r>
            <a:r>
              <a:rPr lang="en-US" b="1" dirty="0" err="1"/>
              <a:t>thuyết</a:t>
            </a:r>
            <a:endParaRPr lang="en-US" b="1" dirty="0"/>
          </a:p>
        </p:txBody>
      </p:sp>
      <p:sp>
        <p:nvSpPr>
          <p:cNvPr id="3" name="Date Placeholder 2">
            <a:extLst>
              <a:ext uri="{FF2B5EF4-FFF2-40B4-BE49-F238E27FC236}">
                <a16:creationId xmlns:a16="http://schemas.microsoft.com/office/drawing/2014/main" id="{73D97062-8A05-08FA-E6BF-C84EB5D3F01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6FC53197-D374-2026-8ACF-F63AC5245080}"/>
              </a:ext>
            </a:extLst>
          </p:cNvPr>
          <p:cNvSpPr>
            <a:spLocks noGrp="1"/>
          </p:cNvSpPr>
          <p:nvPr>
            <p:ph type="sldNum" sz="quarter" idx="16"/>
          </p:nvPr>
        </p:nvSpPr>
        <p:spPr/>
        <p:txBody>
          <a:bodyPr/>
          <a:lstStyle/>
          <a:p>
            <a:fld id="{2BA667B7-7BA5-4DB2-A058-B66A386C003C}" type="slidenum">
              <a:rPr lang="en-SG" smtClean="0"/>
              <a:t>11</a:t>
            </a:fld>
            <a:endParaRPr lang="en-SG"/>
          </a:p>
        </p:txBody>
      </p:sp>
      <p:sp>
        <p:nvSpPr>
          <p:cNvPr id="5" name="Content Placeholder 4">
            <a:extLst>
              <a:ext uri="{FF2B5EF4-FFF2-40B4-BE49-F238E27FC236}">
                <a16:creationId xmlns:a16="http://schemas.microsoft.com/office/drawing/2014/main" id="{20013F78-0B2F-E732-BE38-5E1F76B5B1BB}"/>
              </a:ext>
            </a:extLst>
          </p:cNvPr>
          <p:cNvSpPr>
            <a:spLocks noGrp="1"/>
          </p:cNvSpPr>
          <p:nvPr>
            <p:ph sz="quarter" idx="17"/>
          </p:nvPr>
        </p:nvSpPr>
        <p:spPr/>
        <p:txBody>
          <a:bodyPr>
            <a:normAutofit fontScale="92500"/>
          </a:bodyPr>
          <a:lstStyle/>
          <a:p>
            <a:pPr marL="0" indent="0">
              <a:buNone/>
            </a:pPr>
            <a:r>
              <a:rPr lang="en-US" sz="2400" b="1"/>
              <a:t>2.6 </a:t>
            </a:r>
            <a:r>
              <a:rPr lang="en-US" sz="2400" b="1" dirty="0" err="1"/>
              <a:t>Phương</a:t>
            </a:r>
            <a:r>
              <a:rPr lang="en-US" sz="2400" b="1" dirty="0"/>
              <a:t> </a:t>
            </a:r>
            <a:r>
              <a:rPr lang="en-US" sz="2400" b="1" dirty="0" err="1"/>
              <a:t>pháp</a:t>
            </a:r>
            <a:r>
              <a:rPr lang="en-US" sz="2400" b="1" dirty="0"/>
              <a:t> Optical Flow</a:t>
            </a:r>
          </a:p>
          <a:p>
            <a:pPr marL="0" indent="0" algn="just">
              <a:lnSpc>
                <a:spcPct val="160000"/>
              </a:lnSpc>
              <a:buNone/>
            </a:pPr>
            <a:r>
              <a:rPr lang="en-US" sz="2200"/>
              <a:t>- </a:t>
            </a:r>
            <a:r>
              <a:rPr lang="vi-VN" sz="2200"/>
              <a:t>Optical </a:t>
            </a:r>
            <a:r>
              <a:rPr lang="vi-VN" sz="2200" dirty="0"/>
              <a:t>flow có thể ánh xạ chuyển động ba chiều cường độ sáng của các điểm thành mặt phẳng hình ảnh hai </a:t>
            </a:r>
            <a:r>
              <a:rPr lang="vi-VN" sz="2200"/>
              <a:t>chiều. </a:t>
            </a:r>
            <a:endParaRPr lang="en-US" sz="2200"/>
          </a:p>
          <a:p>
            <a:pPr marL="0" indent="0" algn="just">
              <a:lnSpc>
                <a:spcPct val="160000"/>
              </a:lnSpc>
              <a:buNone/>
            </a:pPr>
            <a:r>
              <a:rPr lang="en-US" sz="2200"/>
              <a:t>- </a:t>
            </a:r>
            <a:r>
              <a:rPr lang="vi-VN" sz="2200"/>
              <a:t>Độ </a:t>
            </a:r>
            <a:r>
              <a:rPr lang="vi-VN" sz="2200" dirty="0"/>
              <a:t>sáng tại điểm (x, y) tại thời điểm t được ký hiệu </a:t>
            </a:r>
            <a:r>
              <a:rPr lang="vi-VN" sz="2200"/>
              <a:t>là I(</a:t>
            </a:r>
            <a:r>
              <a:rPr lang="vi-VN" sz="2200" dirty="0"/>
              <a:t>x, y, t). Do đó, phương trình hằng số độ sáng sẽ là:</a:t>
            </a:r>
            <a:endParaRPr lang="en-US" sz="2200" dirty="0"/>
          </a:p>
          <a:p>
            <a:pPr algn="just">
              <a:lnSpc>
                <a:spcPct val="160000"/>
              </a:lnSpc>
              <a:buFontTx/>
              <a:buChar char="-"/>
            </a:pPr>
            <a:r>
              <a:rPr lang="en-US" sz="2200" dirty="0" err="1"/>
              <a:t>Giả</a:t>
            </a:r>
            <a:r>
              <a:rPr lang="en-US" sz="2200" dirty="0"/>
              <a:t> </a:t>
            </a:r>
            <a:r>
              <a:rPr lang="en-US" sz="2200" dirty="0" err="1"/>
              <a:t>sử</a:t>
            </a:r>
            <a:r>
              <a:rPr lang="en-US" sz="2200" dirty="0"/>
              <a:t> </a:t>
            </a:r>
            <a:r>
              <a:rPr lang="en-US" sz="2200" dirty="0" err="1"/>
              <a:t>độ</a:t>
            </a:r>
            <a:r>
              <a:rPr lang="en-US" sz="2200" dirty="0"/>
              <a:t> </a:t>
            </a:r>
            <a:r>
              <a:rPr lang="en-US" sz="2200" dirty="0" err="1"/>
              <a:t>thay</a:t>
            </a:r>
            <a:r>
              <a:rPr lang="en-US" sz="2200" dirty="0"/>
              <a:t> </a:t>
            </a:r>
            <a:r>
              <a:rPr lang="en-US" sz="2200" dirty="0" err="1"/>
              <a:t>đổi</a:t>
            </a:r>
            <a:r>
              <a:rPr lang="en-US" sz="2200" dirty="0"/>
              <a:t> pixel dx </a:t>
            </a:r>
            <a:r>
              <a:rPr lang="en-US" sz="2200" dirty="0" err="1"/>
              <a:t>và</a:t>
            </a:r>
            <a:r>
              <a:rPr lang="en-US" sz="2200" dirty="0"/>
              <a:t> </a:t>
            </a:r>
            <a:r>
              <a:rPr lang="en-US" sz="2200" dirty="0" err="1"/>
              <a:t>dy</a:t>
            </a:r>
            <a:r>
              <a:rPr lang="en-US" sz="2200" dirty="0"/>
              <a:t> </a:t>
            </a:r>
            <a:r>
              <a:rPr lang="en-US" sz="2200" dirty="0" err="1"/>
              <a:t>là</a:t>
            </a:r>
            <a:r>
              <a:rPr lang="en-US" sz="2200" dirty="0"/>
              <a:t> </a:t>
            </a:r>
            <a:r>
              <a:rPr lang="en-US" sz="2200" dirty="0" err="1"/>
              <a:t>nhỏ</a:t>
            </a:r>
            <a:r>
              <a:rPr lang="en-US" sz="2200" dirty="0"/>
              <a:t>, </a:t>
            </a:r>
            <a:r>
              <a:rPr lang="en-US" sz="2200" dirty="0" err="1"/>
              <a:t>xấp</a:t>
            </a:r>
            <a:r>
              <a:rPr lang="en-US" sz="2200" dirty="0"/>
              <a:t> </a:t>
            </a:r>
            <a:r>
              <a:rPr lang="en-US" sz="2200" dirty="0" err="1"/>
              <a:t>xỉ</a:t>
            </a:r>
            <a:r>
              <a:rPr lang="en-US" sz="2200" dirty="0"/>
              <a:t> </a:t>
            </a:r>
            <a:r>
              <a:rPr lang="en-US" sz="2200" dirty="0" err="1"/>
              <a:t>bằng</a:t>
            </a:r>
            <a:r>
              <a:rPr lang="en-US" sz="2200" dirty="0"/>
              <a:t> </a:t>
            </a:r>
            <a:r>
              <a:rPr lang="en-US" sz="2200" dirty="0" err="1"/>
              <a:t>chuỗi</a:t>
            </a:r>
            <a:r>
              <a:rPr lang="en-US" sz="2200" dirty="0"/>
              <a:t> Taylor </a:t>
            </a:r>
            <a:r>
              <a:rPr lang="en-US" sz="2200" dirty="0" err="1"/>
              <a:t>bậc</a:t>
            </a:r>
            <a:r>
              <a:rPr lang="en-US" sz="2200" dirty="0"/>
              <a:t> </a:t>
            </a:r>
            <a:r>
              <a:rPr lang="en-US" sz="2200" dirty="0" err="1"/>
              <a:t>một</a:t>
            </a:r>
            <a:r>
              <a:rPr lang="en-US" sz="2200" dirty="0"/>
              <a:t>:</a:t>
            </a:r>
          </a:p>
          <a:p>
            <a:pPr marL="0" indent="0" algn="just">
              <a:lnSpc>
                <a:spcPct val="160000"/>
              </a:lnSpc>
              <a:buNone/>
            </a:pPr>
            <a:endParaRPr lang="en-US" sz="2200" dirty="0"/>
          </a:p>
          <a:p>
            <a:pPr algn="just">
              <a:lnSpc>
                <a:spcPct val="160000"/>
              </a:lnSpc>
              <a:buFontTx/>
              <a:buChar char="-"/>
            </a:pPr>
            <a:r>
              <a:rPr lang="vi-VN" sz="2200" dirty="0"/>
              <a:t>Trong đó,</a:t>
            </a:r>
            <a:r>
              <a:rPr lang="en-US" sz="2200" dirty="0"/>
              <a:t>           </a:t>
            </a:r>
            <a:r>
              <a:rPr lang="vi-VN" sz="2200" dirty="0"/>
              <a:t>,  </a:t>
            </a:r>
            <a:r>
              <a:rPr lang="en-US" sz="2200" dirty="0"/>
              <a:t>         </a:t>
            </a:r>
            <a:r>
              <a:rPr lang="vi-VN" sz="2200" dirty="0"/>
              <a:t>và  </a:t>
            </a:r>
            <a:r>
              <a:rPr lang="en-US" sz="2200" dirty="0"/>
              <a:t>           </a:t>
            </a:r>
            <a:r>
              <a:rPr lang="vi-VN" sz="2200" dirty="0"/>
              <a:t>là đạo hàm riêng của x,y và t.  </a:t>
            </a:r>
            <a:endParaRPr lang="en-US" sz="2200" dirty="0"/>
          </a:p>
          <a:p>
            <a:pPr marL="0" indent="0" algn="just">
              <a:lnSpc>
                <a:spcPct val="160000"/>
              </a:lnSpc>
              <a:buNone/>
            </a:pPr>
            <a:r>
              <a:rPr lang="en-US" sz="2200" dirty="0"/>
              <a:t>                        </a:t>
            </a:r>
            <a:r>
              <a:rPr lang="vi-VN" sz="2200" dirty="0"/>
              <a:t>và  </a:t>
            </a:r>
            <a:r>
              <a:rPr lang="en-US" sz="2200" dirty="0"/>
              <a:t>         </a:t>
            </a:r>
            <a:r>
              <a:rPr lang="vi-VN" sz="2200" dirty="0"/>
              <a:t> là tốc độ của optical flow.</a:t>
            </a:r>
          </a:p>
          <a:p>
            <a:pPr marL="0" indent="0">
              <a:buNone/>
            </a:pPr>
            <a:endParaRPr lang="en-US" dirty="0"/>
          </a:p>
        </p:txBody>
      </p:sp>
      <p:sp>
        <p:nvSpPr>
          <p:cNvPr id="6" name="Rectangle 2">
            <a:extLst>
              <a:ext uri="{FF2B5EF4-FFF2-40B4-BE49-F238E27FC236}">
                <a16:creationId xmlns:a16="http://schemas.microsoft.com/office/drawing/2014/main" id="{6C8C3FBD-AC99-622D-07F2-1344B1450768}"/>
              </a:ext>
            </a:extLst>
          </p:cNvPr>
          <p:cNvSpPr>
            <a:spLocks noChangeArrowheads="1"/>
          </p:cNvSpPr>
          <p:nvPr/>
        </p:nvSpPr>
        <p:spPr bwMode="auto">
          <a:xfrm>
            <a:off x="3636580" y="3773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4B337A02-81A3-58C0-7BDC-C0E721A5AE4B}"/>
              </a:ext>
            </a:extLst>
          </p:cNvPr>
          <p:cNvGraphicFramePr>
            <a:graphicFrameLocks noChangeAspect="1"/>
          </p:cNvGraphicFramePr>
          <p:nvPr>
            <p:extLst>
              <p:ext uri="{D42A27DB-BD31-4B8C-83A1-F6EECF244321}">
                <p14:modId xmlns:p14="http://schemas.microsoft.com/office/powerpoint/2010/main" val="413182788"/>
              </p:ext>
            </p:extLst>
          </p:nvPr>
        </p:nvGraphicFramePr>
        <p:xfrm>
          <a:off x="1849132" y="3368715"/>
          <a:ext cx="3279228" cy="327923"/>
        </p:xfrm>
        <a:graphic>
          <a:graphicData uri="http://schemas.openxmlformats.org/presentationml/2006/ole">
            <mc:AlternateContent xmlns:mc="http://schemas.openxmlformats.org/markup-compatibility/2006">
              <mc:Choice xmlns:v="urn:schemas-microsoft-com:vml" Requires="v">
                <p:oleObj name="Equation" r:id="rId3" imgW="2286000" imgH="228600" progId="Equation.DSMT4">
                  <p:embed/>
                </p:oleObj>
              </mc:Choice>
              <mc:Fallback>
                <p:oleObj name="Equation" r:id="rId3" imgW="2286000" imgH="2286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132" y="3368715"/>
                        <a:ext cx="3279228" cy="327923"/>
                      </a:xfrm>
                      <a:prstGeom prst="rect">
                        <a:avLst/>
                      </a:prstGeom>
                      <a:noFill/>
                    </p:spPr>
                  </p:pic>
                </p:oleObj>
              </mc:Fallback>
            </mc:AlternateContent>
          </a:graphicData>
        </a:graphic>
      </p:graphicFrame>
      <p:graphicFrame>
        <p:nvGraphicFramePr>
          <p:cNvPr id="8" name="Object 7">
            <a:extLst>
              <a:ext uri="{FF2B5EF4-FFF2-40B4-BE49-F238E27FC236}">
                <a16:creationId xmlns:a16="http://schemas.microsoft.com/office/drawing/2014/main" id="{BE359133-3246-9878-6E30-5A65BDEFD8B3}"/>
              </a:ext>
            </a:extLst>
          </p:cNvPr>
          <p:cNvGraphicFramePr>
            <a:graphicFrameLocks noChangeAspect="1"/>
          </p:cNvGraphicFramePr>
          <p:nvPr>
            <p:extLst>
              <p:ext uri="{D42A27DB-BD31-4B8C-83A1-F6EECF244321}">
                <p14:modId xmlns:p14="http://schemas.microsoft.com/office/powerpoint/2010/main" val="2365123855"/>
              </p:ext>
            </p:extLst>
          </p:nvPr>
        </p:nvGraphicFramePr>
        <p:xfrm>
          <a:off x="1321035" y="4466951"/>
          <a:ext cx="5409347" cy="636654"/>
        </p:xfrm>
        <a:graphic>
          <a:graphicData uri="http://schemas.openxmlformats.org/presentationml/2006/ole">
            <mc:AlternateContent xmlns:mc="http://schemas.openxmlformats.org/markup-compatibility/2006">
              <mc:Choice xmlns:v="urn:schemas-microsoft-com:vml" Requires="v">
                <p:oleObj name="Equation" r:id="rId5" imgW="3884401" imgH="457855" progId="Equation.DSMT4">
                  <p:embed/>
                </p:oleObj>
              </mc:Choice>
              <mc:Fallback>
                <p:oleObj name="Equation" r:id="rId5" imgW="3884401" imgH="457855" progId="Equation.DSMT4">
                  <p:embed/>
                  <p:pic>
                    <p:nvPicPr>
                      <p:cNvPr id="0" name=""/>
                      <p:cNvPicPr/>
                      <p:nvPr/>
                    </p:nvPicPr>
                    <p:blipFill>
                      <a:blip r:embed="rId6"/>
                      <a:stretch>
                        <a:fillRect/>
                      </a:stretch>
                    </p:blipFill>
                    <p:spPr>
                      <a:xfrm>
                        <a:off x="1321035" y="4466951"/>
                        <a:ext cx="5409347" cy="636654"/>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3A8D44F6-F8DC-33B9-E242-25E0A3368E63}"/>
              </a:ext>
            </a:extLst>
          </p:cNvPr>
          <p:cNvGraphicFramePr>
            <a:graphicFrameLocks noChangeAspect="1"/>
          </p:cNvGraphicFramePr>
          <p:nvPr>
            <p:extLst>
              <p:ext uri="{D42A27DB-BD31-4B8C-83A1-F6EECF244321}">
                <p14:modId xmlns:p14="http://schemas.microsoft.com/office/powerpoint/2010/main" val="4073925969"/>
              </p:ext>
            </p:extLst>
          </p:nvPr>
        </p:nvGraphicFramePr>
        <p:xfrm>
          <a:off x="8000425" y="4630057"/>
          <a:ext cx="1519906" cy="379977"/>
        </p:xfrm>
        <a:graphic>
          <a:graphicData uri="http://schemas.openxmlformats.org/presentationml/2006/ole">
            <mc:AlternateContent xmlns:mc="http://schemas.openxmlformats.org/markup-compatibility/2006">
              <mc:Choice xmlns:v="urn:schemas-microsoft-com:vml" Requires="v">
                <p:oleObj name="Equation" r:id="rId7" imgW="1218755" imgH="305357" progId="Equation.DSMT4">
                  <p:embed/>
                </p:oleObj>
              </mc:Choice>
              <mc:Fallback>
                <p:oleObj name="Equation" r:id="rId7" imgW="1218755" imgH="305357" progId="Equation.DSMT4">
                  <p:embed/>
                  <p:pic>
                    <p:nvPicPr>
                      <p:cNvPr id="0" name=""/>
                      <p:cNvPicPr/>
                      <p:nvPr/>
                    </p:nvPicPr>
                    <p:blipFill>
                      <a:blip r:embed="rId8"/>
                      <a:stretch>
                        <a:fillRect/>
                      </a:stretch>
                    </p:blipFill>
                    <p:spPr>
                      <a:xfrm>
                        <a:off x="8000425" y="4630057"/>
                        <a:ext cx="1519906" cy="379977"/>
                      </a:xfrm>
                      <a:prstGeom prst="rect">
                        <a:avLst/>
                      </a:prstGeom>
                    </p:spPr>
                  </p:pic>
                </p:oleObj>
              </mc:Fallback>
            </mc:AlternateContent>
          </a:graphicData>
        </a:graphic>
      </p:graphicFrame>
      <p:sp>
        <p:nvSpPr>
          <p:cNvPr id="16" name="Arrow: Right 15">
            <a:extLst>
              <a:ext uri="{FF2B5EF4-FFF2-40B4-BE49-F238E27FC236}">
                <a16:creationId xmlns:a16="http://schemas.microsoft.com/office/drawing/2014/main" id="{B9F10377-28C3-E7A7-1170-C0BB60F520AB}"/>
              </a:ext>
            </a:extLst>
          </p:cNvPr>
          <p:cNvSpPr/>
          <p:nvPr/>
        </p:nvSpPr>
        <p:spPr>
          <a:xfrm>
            <a:off x="6923969" y="4702108"/>
            <a:ext cx="882869" cy="1366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29" name="Object 28">
            <a:extLst>
              <a:ext uri="{FF2B5EF4-FFF2-40B4-BE49-F238E27FC236}">
                <a16:creationId xmlns:a16="http://schemas.microsoft.com/office/drawing/2014/main" id="{6A00E368-5455-4031-BAC3-9E05875D9277}"/>
              </a:ext>
            </a:extLst>
          </p:cNvPr>
          <p:cNvGraphicFramePr>
            <a:graphicFrameLocks noChangeAspect="1"/>
          </p:cNvGraphicFramePr>
          <p:nvPr>
            <p:extLst>
              <p:ext uri="{D42A27DB-BD31-4B8C-83A1-F6EECF244321}">
                <p14:modId xmlns:p14="http://schemas.microsoft.com/office/powerpoint/2010/main" val="1376330623"/>
              </p:ext>
            </p:extLst>
          </p:nvPr>
        </p:nvGraphicFramePr>
        <p:xfrm>
          <a:off x="1849132" y="5097693"/>
          <a:ext cx="740383" cy="528845"/>
        </p:xfrm>
        <a:graphic>
          <a:graphicData uri="http://schemas.openxmlformats.org/presentationml/2006/ole">
            <mc:AlternateContent xmlns:mc="http://schemas.openxmlformats.org/markup-compatibility/2006">
              <mc:Choice xmlns:v="urn:schemas-microsoft-com:vml" Requires="v">
                <p:oleObj name="Equation" r:id="rId9" imgW="533273" imgH="381426" progId="Equation.DSMT4">
                  <p:embed/>
                </p:oleObj>
              </mc:Choice>
              <mc:Fallback>
                <p:oleObj name="Equation" r:id="rId9" imgW="533273" imgH="381426" progId="Equation.DSMT4">
                  <p:embed/>
                  <p:pic>
                    <p:nvPicPr>
                      <p:cNvPr id="0" name=""/>
                      <p:cNvPicPr/>
                      <p:nvPr/>
                    </p:nvPicPr>
                    <p:blipFill>
                      <a:blip r:embed="rId10"/>
                      <a:stretch>
                        <a:fillRect/>
                      </a:stretch>
                    </p:blipFill>
                    <p:spPr>
                      <a:xfrm>
                        <a:off x="1849132" y="5097693"/>
                        <a:ext cx="740383" cy="528845"/>
                      </a:xfrm>
                      <a:prstGeom prst="rect">
                        <a:avLst/>
                      </a:prstGeom>
                    </p:spPr>
                  </p:pic>
                </p:oleObj>
              </mc:Fallback>
            </mc:AlternateContent>
          </a:graphicData>
        </a:graphic>
      </p:graphicFrame>
      <p:graphicFrame>
        <p:nvGraphicFramePr>
          <p:cNvPr id="30" name="Object 29">
            <a:extLst>
              <a:ext uri="{FF2B5EF4-FFF2-40B4-BE49-F238E27FC236}">
                <a16:creationId xmlns:a16="http://schemas.microsoft.com/office/drawing/2014/main" id="{7FAD27F2-7ADE-DBB1-7F84-5F83B83C93FA}"/>
              </a:ext>
            </a:extLst>
          </p:cNvPr>
          <p:cNvGraphicFramePr>
            <a:graphicFrameLocks noChangeAspect="1"/>
          </p:cNvGraphicFramePr>
          <p:nvPr>
            <p:extLst>
              <p:ext uri="{D42A27DB-BD31-4B8C-83A1-F6EECF244321}">
                <p14:modId xmlns:p14="http://schemas.microsoft.com/office/powerpoint/2010/main" val="3100880227"/>
              </p:ext>
            </p:extLst>
          </p:nvPr>
        </p:nvGraphicFramePr>
        <p:xfrm>
          <a:off x="2668012" y="5125685"/>
          <a:ext cx="705126" cy="528845"/>
        </p:xfrm>
        <a:graphic>
          <a:graphicData uri="http://schemas.openxmlformats.org/presentationml/2006/ole">
            <mc:AlternateContent xmlns:mc="http://schemas.openxmlformats.org/markup-compatibility/2006">
              <mc:Choice xmlns:v="urn:schemas-microsoft-com:vml" Requires="v">
                <p:oleObj name="Equation" r:id="rId11" imgW="609198" imgH="457855" progId="Equation.DSMT4">
                  <p:embed/>
                </p:oleObj>
              </mc:Choice>
              <mc:Fallback>
                <p:oleObj name="Equation" r:id="rId11" imgW="609198" imgH="457855" progId="Equation.DSMT4">
                  <p:embed/>
                  <p:pic>
                    <p:nvPicPr>
                      <p:cNvPr id="0" name=""/>
                      <p:cNvPicPr/>
                      <p:nvPr/>
                    </p:nvPicPr>
                    <p:blipFill>
                      <a:blip r:embed="rId12"/>
                      <a:stretch>
                        <a:fillRect/>
                      </a:stretch>
                    </p:blipFill>
                    <p:spPr>
                      <a:xfrm>
                        <a:off x="2668012" y="5125685"/>
                        <a:ext cx="705126" cy="528845"/>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4E6A8B81-8685-5530-E146-D41FF2D2868F}"/>
              </a:ext>
            </a:extLst>
          </p:cNvPr>
          <p:cNvGraphicFramePr>
            <a:graphicFrameLocks noChangeAspect="1"/>
          </p:cNvGraphicFramePr>
          <p:nvPr>
            <p:extLst>
              <p:ext uri="{D42A27DB-BD31-4B8C-83A1-F6EECF244321}">
                <p14:modId xmlns:p14="http://schemas.microsoft.com/office/powerpoint/2010/main" val="3862973257"/>
              </p:ext>
            </p:extLst>
          </p:nvPr>
        </p:nvGraphicFramePr>
        <p:xfrm>
          <a:off x="3767665" y="5103605"/>
          <a:ext cx="690344" cy="493103"/>
        </p:xfrm>
        <a:graphic>
          <a:graphicData uri="http://schemas.openxmlformats.org/presentationml/2006/ole">
            <mc:AlternateContent xmlns:mc="http://schemas.openxmlformats.org/markup-compatibility/2006">
              <mc:Choice xmlns:v="urn:schemas-microsoft-com:vml" Requires="v">
                <p:oleObj name="Equation" r:id="rId13" imgW="533273" imgH="381426" progId="Equation.DSMT4">
                  <p:embed/>
                </p:oleObj>
              </mc:Choice>
              <mc:Fallback>
                <p:oleObj name="Equation" r:id="rId13" imgW="533273" imgH="381426" progId="Equation.DSMT4">
                  <p:embed/>
                  <p:pic>
                    <p:nvPicPr>
                      <p:cNvPr id="0" name=""/>
                      <p:cNvPicPr/>
                      <p:nvPr/>
                    </p:nvPicPr>
                    <p:blipFill>
                      <a:blip r:embed="rId14"/>
                      <a:stretch>
                        <a:fillRect/>
                      </a:stretch>
                    </p:blipFill>
                    <p:spPr>
                      <a:xfrm>
                        <a:off x="3767665" y="5103605"/>
                        <a:ext cx="690344" cy="493103"/>
                      </a:xfrm>
                      <a:prstGeom prst="rect">
                        <a:avLst/>
                      </a:prstGeom>
                    </p:spPr>
                  </p:pic>
                </p:oleObj>
              </mc:Fallback>
            </mc:AlternateContent>
          </a:graphicData>
        </a:graphic>
      </p:graphicFrame>
      <p:graphicFrame>
        <p:nvGraphicFramePr>
          <p:cNvPr id="32" name="Object 31">
            <a:extLst>
              <a:ext uri="{FF2B5EF4-FFF2-40B4-BE49-F238E27FC236}">
                <a16:creationId xmlns:a16="http://schemas.microsoft.com/office/drawing/2014/main" id="{438B70E2-F26B-E4D9-D943-78BB6B0A41B0}"/>
              </a:ext>
            </a:extLst>
          </p:cNvPr>
          <p:cNvGraphicFramePr>
            <a:graphicFrameLocks noChangeAspect="1"/>
          </p:cNvGraphicFramePr>
          <p:nvPr>
            <p:extLst>
              <p:ext uri="{D42A27DB-BD31-4B8C-83A1-F6EECF244321}">
                <p14:modId xmlns:p14="http://schemas.microsoft.com/office/powerpoint/2010/main" val="2184149759"/>
              </p:ext>
            </p:extLst>
          </p:nvPr>
        </p:nvGraphicFramePr>
        <p:xfrm>
          <a:off x="6943657" y="4427651"/>
          <a:ext cx="725865" cy="254363"/>
        </p:xfrm>
        <a:graphic>
          <a:graphicData uri="http://schemas.openxmlformats.org/presentationml/2006/ole">
            <mc:AlternateContent xmlns:mc="http://schemas.openxmlformats.org/markup-compatibility/2006">
              <mc:Choice xmlns:v="urn:schemas-microsoft-com:vml" Requires="v">
                <p:oleObj name="Equation" r:id="rId15" imgW="545760" imgH="190440" progId="Equation.DSMT4">
                  <p:embed/>
                </p:oleObj>
              </mc:Choice>
              <mc:Fallback>
                <p:oleObj name="Equation" r:id="rId15" imgW="545760" imgH="190440" progId="Equation.DSMT4">
                  <p:embed/>
                  <p:pic>
                    <p:nvPicPr>
                      <p:cNvPr id="0" name=""/>
                      <p:cNvPicPr/>
                      <p:nvPr/>
                    </p:nvPicPr>
                    <p:blipFill>
                      <a:blip r:embed="rId16"/>
                      <a:stretch>
                        <a:fillRect/>
                      </a:stretch>
                    </p:blipFill>
                    <p:spPr>
                      <a:xfrm>
                        <a:off x="6943657" y="4427651"/>
                        <a:ext cx="725865" cy="254363"/>
                      </a:xfrm>
                      <a:prstGeom prst="rect">
                        <a:avLst/>
                      </a:prstGeom>
                    </p:spPr>
                  </p:pic>
                </p:oleObj>
              </mc:Fallback>
            </mc:AlternateContent>
          </a:graphicData>
        </a:graphic>
      </p:graphicFrame>
      <p:graphicFrame>
        <p:nvGraphicFramePr>
          <p:cNvPr id="33" name="Object 32">
            <a:extLst>
              <a:ext uri="{FF2B5EF4-FFF2-40B4-BE49-F238E27FC236}">
                <a16:creationId xmlns:a16="http://schemas.microsoft.com/office/drawing/2014/main" id="{035D5299-9A09-CE8B-291D-D58CD0729CEF}"/>
              </a:ext>
            </a:extLst>
          </p:cNvPr>
          <p:cNvGraphicFramePr>
            <a:graphicFrameLocks noChangeAspect="1"/>
          </p:cNvGraphicFramePr>
          <p:nvPr>
            <p:extLst>
              <p:ext uri="{D42A27DB-BD31-4B8C-83A1-F6EECF244321}">
                <p14:modId xmlns:p14="http://schemas.microsoft.com/office/powerpoint/2010/main" val="1201848730"/>
              </p:ext>
            </p:extLst>
          </p:nvPr>
        </p:nvGraphicFramePr>
        <p:xfrm>
          <a:off x="1321035" y="5713017"/>
          <a:ext cx="740383" cy="528845"/>
        </p:xfrm>
        <a:graphic>
          <a:graphicData uri="http://schemas.openxmlformats.org/presentationml/2006/ole">
            <mc:AlternateContent xmlns:mc="http://schemas.openxmlformats.org/markup-compatibility/2006">
              <mc:Choice xmlns:v="urn:schemas-microsoft-com:vml" Requires="v">
                <p:oleObj name="Equation" r:id="rId17" imgW="533273" imgH="381426" progId="Equation.DSMT4">
                  <p:embed/>
                </p:oleObj>
              </mc:Choice>
              <mc:Fallback>
                <p:oleObj name="Equation" r:id="rId17" imgW="533273" imgH="381426" progId="Equation.DSMT4">
                  <p:embed/>
                  <p:pic>
                    <p:nvPicPr>
                      <p:cNvPr id="0" name=""/>
                      <p:cNvPicPr/>
                      <p:nvPr/>
                    </p:nvPicPr>
                    <p:blipFill>
                      <a:blip r:embed="rId18"/>
                      <a:stretch>
                        <a:fillRect/>
                      </a:stretch>
                    </p:blipFill>
                    <p:spPr>
                      <a:xfrm>
                        <a:off x="1321035" y="5713017"/>
                        <a:ext cx="740383" cy="528845"/>
                      </a:xfrm>
                      <a:prstGeom prst="rect">
                        <a:avLst/>
                      </a:prstGeom>
                    </p:spPr>
                  </p:pic>
                </p:oleObj>
              </mc:Fallback>
            </mc:AlternateContent>
          </a:graphicData>
        </a:graphic>
      </p:graphicFrame>
      <p:graphicFrame>
        <p:nvGraphicFramePr>
          <p:cNvPr id="34" name="Object 33">
            <a:extLst>
              <a:ext uri="{FF2B5EF4-FFF2-40B4-BE49-F238E27FC236}">
                <a16:creationId xmlns:a16="http://schemas.microsoft.com/office/drawing/2014/main" id="{085B2395-547B-11CC-759E-CD00D5A7E713}"/>
              </a:ext>
            </a:extLst>
          </p:cNvPr>
          <p:cNvGraphicFramePr>
            <a:graphicFrameLocks noChangeAspect="1"/>
          </p:cNvGraphicFramePr>
          <p:nvPr>
            <p:extLst>
              <p:ext uri="{D42A27DB-BD31-4B8C-83A1-F6EECF244321}">
                <p14:modId xmlns:p14="http://schemas.microsoft.com/office/powerpoint/2010/main" val="3993973738"/>
              </p:ext>
            </p:extLst>
          </p:nvPr>
        </p:nvGraphicFramePr>
        <p:xfrm>
          <a:off x="2505539" y="5707993"/>
          <a:ext cx="634614" cy="528845"/>
        </p:xfrm>
        <a:graphic>
          <a:graphicData uri="http://schemas.openxmlformats.org/presentationml/2006/ole">
            <mc:AlternateContent xmlns:mc="http://schemas.openxmlformats.org/markup-compatibility/2006">
              <mc:Choice xmlns:v="urn:schemas-microsoft-com:vml" Requires="v">
                <p:oleObj name="Equation" r:id="rId19" imgW="456988" imgH="381426" progId="Equation.DSMT4">
                  <p:embed/>
                </p:oleObj>
              </mc:Choice>
              <mc:Fallback>
                <p:oleObj name="Equation" r:id="rId19" imgW="456988" imgH="381426" progId="Equation.DSMT4">
                  <p:embed/>
                  <p:pic>
                    <p:nvPicPr>
                      <p:cNvPr id="0" name=""/>
                      <p:cNvPicPr/>
                      <p:nvPr/>
                    </p:nvPicPr>
                    <p:blipFill>
                      <a:blip r:embed="rId20"/>
                      <a:stretch>
                        <a:fillRect/>
                      </a:stretch>
                    </p:blipFill>
                    <p:spPr>
                      <a:xfrm>
                        <a:off x="2505539" y="5707993"/>
                        <a:ext cx="634614" cy="528845"/>
                      </a:xfrm>
                      <a:prstGeom prst="rect">
                        <a:avLst/>
                      </a:prstGeom>
                    </p:spPr>
                  </p:pic>
                </p:oleObj>
              </mc:Fallback>
            </mc:AlternateContent>
          </a:graphicData>
        </a:graphic>
      </p:graphicFrame>
    </p:spTree>
    <p:extLst>
      <p:ext uri="{BB962C8B-B14F-4D97-AF65-F5344CB8AC3E}">
        <p14:creationId xmlns:p14="http://schemas.microsoft.com/office/powerpoint/2010/main" val="21434653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300C0-5A80-A862-E9CA-A47D15B0332C}"/>
              </a:ext>
            </a:extLst>
          </p:cNvPr>
          <p:cNvSpPr>
            <a:spLocks noGrp="1"/>
          </p:cNvSpPr>
          <p:nvPr>
            <p:ph type="body" sz="quarter" idx="13"/>
          </p:nvPr>
        </p:nvSpPr>
        <p:spPr/>
        <p:txBody>
          <a:bodyPr/>
          <a:lstStyle/>
          <a:p>
            <a:pPr>
              <a:buFont typeface="+mj-lt"/>
              <a:buAutoNum type="arabicPeriod" startAt="2"/>
            </a:pPr>
            <a:r>
              <a:rPr lang="en-US" b="1" dirty="0" err="1"/>
              <a:t>Cơ</a:t>
            </a:r>
            <a:r>
              <a:rPr lang="en-US" b="1" dirty="0"/>
              <a:t> </a:t>
            </a:r>
            <a:r>
              <a:rPr lang="en-US" b="1" dirty="0" err="1"/>
              <a:t>sở</a:t>
            </a:r>
            <a:r>
              <a:rPr lang="en-US" b="1" dirty="0"/>
              <a:t> </a:t>
            </a:r>
            <a:r>
              <a:rPr lang="en-US" b="1" dirty="0" err="1"/>
              <a:t>lý</a:t>
            </a:r>
            <a:r>
              <a:rPr lang="en-US" b="1" dirty="0"/>
              <a:t> </a:t>
            </a:r>
            <a:r>
              <a:rPr lang="en-US" b="1" dirty="0" err="1"/>
              <a:t>thuyết</a:t>
            </a:r>
            <a:endParaRPr lang="en-US" b="1" dirty="0"/>
          </a:p>
        </p:txBody>
      </p:sp>
      <p:sp>
        <p:nvSpPr>
          <p:cNvPr id="3" name="Date Placeholder 2">
            <a:extLst>
              <a:ext uri="{FF2B5EF4-FFF2-40B4-BE49-F238E27FC236}">
                <a16:creationId xmlns:a16="http://schemas.microsoft.com/office/drawing/2014/main" id="{D5D73CFD-1F6E-3EAA-FB7C-C51B330AA06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9C97F05A-330F-7318-6876-C8DB89255AC5}"/>
              </a:ext>
            </a:extLst>
          </p:cNvPr>
          <p:cNvSpPr>
            <a:spLocks noGrp="1"/>
          </p:cNvSpPr>
          <p:nvPr>
            <p:ph type="sldNum" sz="quarter" idx="16"/>
          </p:nvPr>
        </p:nvSpPr>
        <p:spPr/>
        <p:txBody>
          <a:bodyPr/>
          <a:lstStyle/>
          <a:p>
            <a:fld id="{2BA667B7-7BA5-4DB2-A058-B66A386C003C}" type="slidenum">
              <a:rPr lang="en-SG" smtClean="0"/>
              <a:t>12</a:t>
            </a:fld>
            <a:endParaRPr lang="en-SG"/>
          </a:p>
        </p:txBody>
      </p:sp>
      <p:sp>
        <p:nvSpPr>
          <p:cNvPr id="5" name="Content Placeholder 4">
            <a:extLst>
              <a:ext uri="{FF2B5EF4-FFF2-40B4-BE49-F238E27FC236}">
                <a16:creationId xmlns:a16="http://schemas.microsoft.com/office/drawing/2014/main" id="{E0AF1D9C-0184-FD29-F718-95149EC898FA}"/>
              </a:ext>
            </a:extLst>
          </p:cNvPr>
          <p:cNvSpPr>
            <a:spLocks noGrp="1"/>
          </p:cNvSpPr>
          <p:nvPr>
            <p:ph sz="quarter" idx="17"/>
          </p:nvPr>
        </p:nvSpPr>
        <p:spPr/>
        <p:txBody>
          <a:bodyPr>
            <a:normAutofit/>
          </a:bodyPr>
          <a:lstStyle/>
          <a:p>
            <a:pPr marL="0" indent="0">
              <a:buNone/>
            </a:pPr>
            <a:r>
              <a:rPr lang="en-US" sz="2200" b="1"/>
              <a:t>2.6 Phương pháp Optical Flow</a:t>
            </a:r>
            <a:endParaRPr lang="en-US" sz="1800" dirty="0">
              <a:effectLst/>
              <a:latin typeface="Times New Roman" panose="02020603050405020304" pitchFamily="18" charset="0"/>
              <a:ea typeface="Times New Roman" panose="02020603050405020304" pitchFamily="18" charset="0"/>
            </a:endParaRPr>
          </a:p>
          <a:p>
            <a:pPr>
              <a:buFont typeface="Wingdings" panose="05000000000000000000" pitchFamily="2" charset="2"/>
              <a:buChar char="v"/>
            </a:pPr>
            <a:r>
              <a:rPr lang="en-US" b="1"/>
              <a:t>Thuật toán Lucas-Kanade</a:t>
            </a:r>
          </a:p>
          <a:p>
            <a:pPr marL="0" indent="0" algn="just">
              <a:buNone/>
            </a:pPr>
            <a:r>
              <a:rPr lang="en-US"/>
              <a:t>- </a:t>
            </a:r>
            <a:r>
              <a:rPr lang="vi-VN"/>
              <a:t>Dựa vào Lucas-Kanade, giả thiết rằng sự thay đổi của các pixel trong một vùng lân cận nhỏ là như nhau. </a:t>
            </a:r>
          </a:p>
          <a:p>
            <a:pPr marL="0" indent="0" algn="just">
              <a:buNone/>
            </a:pPr>
            <a:r>
              <a:rPr lang="en-US"/>
              <a:t>- </a:t>
            </a:r>
            <a:r>
              <a:rPr lang="vi-VN"/>
              <a:t>Phương trình cho các pixel trong vùng lân cận dưới dạng ma trận sau:</a:t>
            </a:r>
          </a:p>
          <a:p>
            <a:pPr marL="0" indent="0" algn="just">
              <a:buNone/>
            </a:pPr>
            <a:endParaRPr lang="en-US"/>
          </a:p>
          <a:p>
            <a:pPr marL="0" indent="0" algn="just">
              <a:buNone/>
            </a:pPr>
            <a:endParaRPr lang="en-US" b="1"/>
          </a:p>
          <a:p>
            <a:pPr marL="0" indent="0" algn="just">
              <a:buNone/>
            </a:pPr>
            <a:r>
              <a:rPr lang="en-US">
                <a:ea typeface="Times New Roman" panose="02020603050405020304" pitchFamily="18" charset="0"/>
              </a:rPr>
              <a:t>- </a:t>
            </a:r>
            <a:r>
              <a:rPr lang="en-US"/>
              <a:t>O</a:t>
            </a:r>
            <a:r>
              <a:rPr lang="vi-VN"/>
              <a:t>ptical flow được tính cho hình ảnh theo tỷ lệ nhỏ nhất theo thuật toán Lucas-Kanade.</a:t>
            </a:r>
            <a:endParaRPr lang="en-US"/>
          </a:p>
          <a:p>
            <a:pPr marL="0" indent="0" algn="just">
              <a:buNone/>
            </a:pPr>
            <a:r>
              <a:rPr lang="en-US"/>
              <a:t>- </a:t>
            </a:r>
            <a:r>
              <a:rPr lang="vi-VN"/>
              <a:t>Optical flow thu được được sử dụng để sửa đổi hình ảnh trước đó theo tỷ lệ thelager. </a:t>
            </a:r>
            <a:endParaRPr lang="en-US" dirty="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2200" b="1" dirty="0"/>
          </a:p>
        </p:txBody>
      </p:sp>
      <p:sp>
        <p:nvSpPr>
          <p:cNvPr id="6" name="Content Placeholder 5">
            <a:extLst>
              <a:ext uri="{FF2B5EF4-FFF2-40B4-BE49-F238E27FC236}">
                <a16:creationId xmlns:a16="http://schemas.microsoft.com/office/drawing/2014/main" id="{18C0F2E0-906A-4819-254F-485FA8127653}"/>
              </a:ext>
            </a:extLst>
          </p:cNvPr>
          <p:cNvSpPr>
            <a:spLocks noGrp="1"/>
          </p:cNvSpPr>
          <p:nvPr>
            <p:ph sz="quarter" idx="18"/>
          </p:nvPr>
        </p:nvSpPr>
        <p:spPr/>
        <p:txBody>
          <a:bodyPr>
            <a:normAutofit/>
          </a:bodyPr>
          <a:lstStyle/>
          <a:p>
            <a:pPr algn="just">
              <a:buFont typeface="Wingdings" panose="05000000000000000000" pitchFamily="2" charset="2"/>
              <a:buChar char="v"/>
            </a:pPr>
            <a:r>
              <a:rPr lang="en-US" b="1"/>
              <a:t>Theo dõi đặc trưng</a:t>
            </a:r>
          </a:p>
          <a:p>
            <a:pPr marL="0" indent="0" algn="just">
              <a:lnSpc>
                <a:spcPct val="150000"/>
              </a:lnSpc>
              <a:buNone/>
            </a:pPr>
            <a:r>
              <a:rPr lang="en-US"/>
              <a:t>- P</a:t>
            </a:r>
            <a:r>
              <a:rPr lang="vi-VN"/>
              <a:t>hương pháp phát hiện góc Shi-Tomasi được sử dụng để trích xuất cách đặc trưng (keypoints) tốt phía bên dưới mặt đất. </a:t>
            </a:r>
            <a:endParaRPr lang="en-US"/>
          </a:p>
          <a:p>
            <a:pPr marL="0" indent="0" algn="just">
              <a:lnSpc>
                <a:spcPct val="150000"/>
              </a:lnSpc>
              <a:buNone/>
            </a:pPr>
            <a:r>
              <a:rPr lang="en-US"/>
              <a:t>- </a:t>
            </a:r>
            <a:r>
              <a:rPr lang="vi-VN"/>
              <a:t>Phương pháp Shi-Tomasi phát triển dựa trên phương pháp phát hiện góc Harris. </a:t>
            </a:r>
            <a:endParaRPr lang="en-US"/>
          </a:p>
          <a:p>
            <a:pPr marL="0" indent="0" algn="just">
              <a:lnSpc>
                <a:spcPct val="150000"/>
              </a:lnSpc>
              <a:buNone/>
            </a:pPr>
            <a:r>
              <a:rPr lang="en-US"/>
              <a:t>- </a:t>
            </a:r>
            <a:r>
              <a:rPr lang="vi-VN"/>
              <a:t>Phương pháp pháp hiện góc của Harris và Shi-Tomasi được trình bày</a:t>
            </a:r>
            <a:r>
              <a:rPr lang="en-US"/>
              <a:t> như 2 công thức</a:t>
            </a:r>
            <a:r>
              <a:rPr lang="vi-VN"/>
              <a:t> </a:t>
            </a:r>
            <a:r>
              <a:rPr lang="en-US"/>
              <a:t>sau:</a:t>
            </a:r>
          </a:p>
          <a:p>
            <a:pPr marL="0" indent="0" algn="just">
              <a:buNone/>
            </a:pPr>
            <a:endParaRPr lang="en-US"/>
          </a:p>
          <a:p>
            <a:pPr marL="0" indent="0" algn="just">
              <a:buNone/>
            </a:pPr>
            <a:endParaRPr lang="vi-VN" dirty="0">
              <a:latin typeface="+mn-lt"/>
            </a:endParaRPr>
          </a:p>
        </p:txBody>
      </p:sp>
      <p:graphicFrame>
        <p:nvGraphicFramePr>
          <p:cNvPr id="9" name="Object 8">
            <a:extLst>
              <a:ext uri="{FF2B5EF4-FFF2-40B4-BE49-F238E27FC236}">
                <a16:creationId xmlns:a16="http://schemas.microsoft.com/office/drawing/2014/main" id="{71F3F025-1CDD-F795-7E30-FDFF77F31823}"/>
              </a:ext>
            </a:extLst>
          </p:cNvPr>
          <p:cNvGraphicFramePr>
            <a:graphicFrameLocks noChangeAspect="1"/>
          </p:cNvGraphicFramePr>
          <p:nvPr>
            <p:extLst>
              <p:ext uri="{D42A27DB-BD31-4B8C-83A1-F6EECF244321}">
                <p14:modId xmlns:p14="http://schemas.microsoft.com/office/powerpoint/2010/main" val="2015479118"/>
              </p:ext>
            </p:extLst>
          </p:nvPr>
        </p:nvGraphicFramePr>
        <p:xfrm>
          <a:off x="1878123" y="3584669"/>
          <a:ext cx="3106998" cy="772725"/>
        </p:xfrm>
        <a:graphic>
          <a:graphicData uri="http://schemas.openxmlformats.org/presentationml/2006/ole">
            <mc:AlternateContent xmlns:mc="http://schemas.openxmlformats.org/markup-compatibility/2006">
              <mc:Choice xmlns:v="urn:schemas-microsoft-com:vml" Requires="v">
                <p:oleObj name="Equation" r:id="rId2" imgW="2450880" imgH="609480" progId="Equation.DSMT4">
                  <p:embed/>
                </p:oleObj>
              </mc:Choice>
              <mc:Fallback>
                <p:oleObj name="Equation" r:id="rId2" imgW="2450880" imgH="609480" progId="Equation.DSMT4">
                  <p:embed/>
                  <p:pic>
                    <p:nvPicPr>
                      <p:cNvPr id="0" name=""/>
                      <p:cNvPicPr/>
                      <p:nvPr/>
                    </p:nvPicPr>
                    <p:blipFill>
                      <a:blip r:embed="rId3"/>
                      <a:stretch>
                        <a:fillRect/>
                      </a:stretch>
                    </p:blipFill>
                    <p:spPr>
                      <a:xfrm>
                        <a:off x="1878123" y="3584669"/>
                        <a:ext cx="3106998" cy="772725"/>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45FFF35B-0648-5F52-FCCA-D60E7E5B34E7}"/>
              </a:ext>
            </a:extLst>
          </p:cNvPr>
          <p:cNvGraphicFramePr>
            <a:graphicFrameLocks noChangeAspect="1"/>
          </p:cNvGraphicFramePr>
          <p:nvPr>
            <p:extLst>
              <p:ext uri="{D42A27DB-BD31-4B8C-83A1-F6EECF244321}">
                <p14:modId xmlns:p14="http://schemas.microsoft.com/office/powerpoint/2010/main" val="3609901728"/>
              </p:ext>
            </p:extLst>
          </p:nvPr>
        </p:nvGraphicFramePr>
        <p:xfrm>
          <a:off x="8200860" y="5333251"/>
          <a:ext cx="2033708" cy="332789"/>
        </p:xfrm>
        <a:graphic>
          <a:graphicData uri="http://schemas.openxmlformats.org/presentationml/2006/ole">
            <mc:AlternateContent xmlns:mc="http://schemas.openxmlformats.org/markup-compatibility/2006">
              <mc:Choice xmlns:v="urn:schemas-microsoft-com:vml" Requires="v">
                <p:oleObj name="Equation" r:id="rId4" imgW="1396800" imgH="228600" progId="Equation.DSMT4">
                  <p:embed/>
                </p:oleObj>
              </mc:Choice>
              <mc:Fallback>
                <p:oleObj name="Equation" r:id="rId4" imgW="1396800" imgH="228600" progId="Equation.DSMT4">
                  <p:embed/>
                  <p:pic>
                    <p:nvPicPr>
                      <p:cNvPr id="0" name=""/>
                      <p:cNvPicPr/>
                      <p:nvPr/>
                    </p:nvPicPr>
                    <p:blipFill>
                      <a:blip r:embed="rId5"/>
                      <a:stretch>
                        <a:fillRect/>
                      </a:stretch>
                    </p:blipFill>
                    <p:spPr>
                      <a:xfrm>
                        <a:off x="8200860" y="5333251"/>
                        <a:ext cx="2033708" cy="332789"/>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4DF543DF-D782-FB51-9926-2B54719EED8A}"/>
              </a:ext>
            </a:extLst>
          </p:cNvPr>
          <p:cNvGraphicFramePr>
            <a:graphicFrameLocks noChangeAspect="1"/>
          </p:cNvGraphicFramePr>
          <p:nvPr>
            <p:extLst>
              <p:ext uri="{D42A27DB-BD31-4B8C-83A1-F6EECF244321}">
                <p14:modId xmlns:p14="http://schemas.microsoft.com/office/powerpoint/2010/main" val="2609241485"/>
              </p:ext>
            </p:extLst>
          </p:nvPr>
        </p:nvGraphicFramePr>
        <p:xfrm>
          <a:off x="8471839" y="5764202"/>
          <a:ext cx="1491751" cy="319661"/>
        </p:xfrm>
        <a:graphic>
          <a:graphicData uri="http://schemas.openxmlformats.org/presentationml/2006/ole">
            <mc:AlternateContent xmlns:mc="http://schemas.openxmlformats.org/markup-compatibility/2006">
              <mc:Choice xmlns:v="urn:schemas-microsoft-com:vml" Requires="v">
                <p:oleObj name="Equation" r:id="rId6" imgW="1066680" imgH="228600" progId="Equation.DSMT4">
                  <p:embed/>
                </p:oleObj>
              </mc:Choice>
              <mc:Fallback>
                <p:oleObj name="Equation" r:id="rId6" imgW="1066680" imgH="228600" progId="Equation.DSMT4">
                  <p:embed/>
                  <p:pic>
                    <p:nvPicPr>
                      <p:cNvPr id="0" name=""/>
                      <p:cNvPicPr/>
                      <p:nvPr/>
                    </p:nvPicPr>
                    <p:blipFill>
                      <a:blip r:embed="rId7"/>
                      <a:stretch>
                        <a:fillRect/>
                      </a:stretch>
                    </p:blipFill>
                    <p:spPr>
                      <a:xfrm>
                        <a:off x="8471839" y="5764202"/>
                        <a:ext cx="1491751" cy="319661"/>
                      </a:xfrm>
                      <a:prstGeom prst="rect">
                        <a:avLst/>
                      </a:prstGeom>
                    </p:spPr>
                  </p:pic>
                </p:oleObj>
              </mc:Fallback>
            </mc:AlternateContent>
          </a:graphicData>
        </a:graphic>
      </p:graphicFrame>
    </p:spTree>
    <p:extLst>
      <p:ext uri="{BB962C8B-B14F-4D97-AF65-F5344CB8AC3E}">
        <p14:creationId xmlns:p14="http://schemas.microsoft.com/office/powerpoint/2010/main" val="18549782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300C0-5A80-A862-E9CA-A47D15B0332C}"/>
              </a:ext>
            </a:extLst>
          </p:cNvPr>
          <p:cNvSpPr>
            <a:spLocks noGrp="1"/>
          </p:cNvSpPr>
          <p:nvPr>
            <p:ph type="body" sz="quarter" idx="13"/>
          </p:nvPr>
        </p:nvSpPr>
        <p:spPr/>
        <p:txBody>
          <a:bodyPr/>
          <a:lstStyle/>
          <a:p>
            <a:pPr>
              <a:buFont typeface="+mj-lt"/>
              <a:buAutoNum type="arabicPeriod" startAt="2"/>
            </a:pPr>
            <a:r>
              <a:rPr lang="en-US" b="1" dirty="0" err="1"/>
              <a:t>Cơ</a:t>
            </a:r>
            <a:r>
              <a:rPr lang="en-US" b="1" dirty="0"/>
              <a:t> </a:t>
            </a:r>
            <a:r>
              <a:rPr lang="en-US" b="1" dirty="0" err="1"/>
              <a:t>sở</a:t>
            </a:r>
            <a:r>
              <a:rPr lang="en-US" b="1" dirty="0"/>
              <a:t> </a:t>
            </a:r>
            <a:r>
              <a:rPr lang="en-US" b="1" dirty="0" err="1"/>
              <a:t>lý</a:t>
            </a:r>
            <a:r>
              <a:rPr lang="en-US" b="1" dirty="0"/>
              <a:t> </a:t>
            </a:r>
            <a:r>
              <a:rPr lang="en-US" b="1" dirty="0" err="1"/>
              <a:t>thuyết</a:t>
            </a:r>
            <a:endParaRPr lang="en-US" b="1" dirty="0"/>
          </a:p>
        </p:txBody>
      </p:sp>
      <p:sp>
        <p:nvSpPr>
          <p:cNvPr id="3" name="Date Placeholder 2">
            <a:extLst>
              <a:ext uri="{FF2B5EF4-FFF2-40B4-BE49-F238E27FC236}">
                <a16:creationId xmlns:a16="http://schemas.microsoft.com/office/drawing/2014/main" id="{D5D73CFD-1F6E-3EAA-FB7C-C51B330AA06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9C97F05A-330F-7318-6876-C8DB89255AC5}"/>
              </a:ext>
            </a:extLst>
          </p:cNvPr>
          <p:cNvSpPr>
            <a:spLocks noGrp="1"/>
          </p:cNvSpPr>
          <p:nvPr>
            <p:ph type="sldNum" sz="quarter" idx="16"/>
          </p:nvPr>
        </p:nvSpPr>
        <p:spPr/>
        <p:txBody>
          <a:bodyPr/>
          <a:lstStyle/>
          <a:p>
            <a:fld id="{2BA667B7-7BA5-4DB2-A058-B66A386C003C}" type="slidenum">
              <a:rPr lang="en-SG" smtClean="0"/>
              <a:t>13</a:t>
            </a:fld>
            <a:endParaRPr lang="en-SG"/>
          </a:p>
        </p:txBody>
      </p:sp>
      <p:sp>
        <p:nvSpPr>
          <p:cNvPr id="5" name="Content Placeholder 4">
            <a:extLst>
              <a:ext uri="{FF2B5EF4-FFF2-40B4-BE49-F238E27FC236}">
                <a16:creationId xmlns:a16="http://schemas.microsoft.com/office/drawing/2014/main" id="{E0AF1D9C-0184-FD29-F718-95149EC898FA}"/>
              </a:ext>
            </a:extLst>
          </p:cNvPr>
          <p:cNvSpPr>
            <a:spLocks noGrp="1"/>
          </p:cNvSpPr>
          <p:nvPr>
            <p:ph sz="quarter" idx="17"/>
          </p:nvPr>
        </p:nvSpPr>
        <p:spPr/>
        <p:txBody>
          <a:bodyPr>
            <a:normAutofit/>
          </a:bodyPr>
          <a:lstStyle/>
          <a:p>
            <a:pPr marL="0" indent="0">
              <a:buNone/>
            </a:pPr>
            <a:r>
              <a:rPr lang="en-US" sz="2200" b="1"/>
              <a:t>2.6 </a:t>
            </a:r>
            <a:r>
              <a:rPr lang="en-US" sz="2200" b="1" dirty="0" err="1"/>
              <a:t>Phương</a:t>
            </a:r>
            <a:r>
              <a:rPr lang="en-US" sz="2200" b="1" dirty="0"/>
              <a:t> </a:t>
            </a:r>
            <a:r>
              <a:rPr lang="en-US" sz="2200" b="1" dirty="0" err="1"/>
              <a:t>pháp</a:t>
            </a:r>
            <a:r>
              <a:rPr lang="en-US" sz="2200" b="1" dirty="0"/>
              <a:t> Optical Flow</a:t>
            </a:r>
          </a:p>
          <a:p>
            <a:pPr algn="just">
              <a:buFont typeface="Wingdings" panose="05000000000000000000" pitchFamily="2" charset="2"/>
              <a:buChar char="v"/>
            </a:pPr>
            <a:r>
              <a:rPr lang="en-US" b="1" dirty="0" err="1"/>
              <a:t>Mô</a:t>
            </a:r>
            <a:r>
              <a:rPr lang="en-US" b="1" dirty="0"/>
              <a:t> </a:t>
            </a:r>
            <a:r>
              <a:rPr lang="en-US" b="1" dirty="0" err="1"/>
              <a:t>hình</a:t>
            </a:r>
            <a:r>
              <a:rPr lang="en-US" b="1" dirty="0"/>
              <a:t> pin-hole</a:t>
            </a:r>
          </a:p>
          <a:p>
            <a:pPr marL="0" indent="0" algn="just">
              <a:buNone/>
            </a:pPr>
            <a:r>
              <a:rPr lang="en-US" dirty="0"/>
              <a:t>- </a:t>
            </a:r>
            <a:r>
              <a:rPr lang="vi-VN" dirty="0"/>
              <a:t>Chuẩn hóa phương trình biểu diễn pixel trên hình ảnh 2D:</a:t>
            </a:r>
            <a:endParaRPr lang="en-US" dirty="0"/>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2200" b="1" dirty="0"/>
          </a:p>
        </p:txBody>
      </p:sp>
      <p:sp>
        <p:nvSpPr>
          <p:cNvPr id="6" name="Content Placeholder 5">
            <a:extLst>
              <a:ext uri="{FF2B5EF4-FFF2-40B4-BE49-F238E27FC236}">
                <a16:creationId xmlns:a16="http://schemas.microsoft.com/office/drawing/2014/main" id="{18C0F2E0-906A-4819-254F-485FA8127653}"/>
              </a:ext>
            </a:extLst>
          </p:cNvPr>
          <p:cNvSpPr>
            <a:spLocks noGrp="1"/>
          </p:cNvSpPr>
          <p:nvPr>
            <p:ph sz="quarter" idx="18"/>
          </p:nvPr>
        </p:nvSpPr>
        <p:spPr/>
        <p:txBody>
          <a:bodyPr>
            <a:normAutofit/>
          </a:bodyPr>
          <a:lstStyle/>
          <a:p>
            <a:pPr marL="0" indent="0" algn="just">
              <a:lnSpc>
                <a:spcPct val="150000"/>
              </a:lnSpc>
              <a:buNone/>
            </a:pPr>
            <a:r>
              <a:rPr lang="en-US" dirty="0"/>
              <a:t>- </a:t>
            </a:r>
            <a:r>
              <a:rPr lang="vi-VN" dirty="0"/>
              <a:t>Một điểm trong không gian có </a:t>
            </a:r>
            <a:r>
              <a:rPr lang="vi-VN"/>
              <a:t>tọa độ</a:t>
            </a:r>
            <a:r>
              <a:rPr lang="en-US"/>
              <a:t> P, với                </a:t>
            </a:r>
            <a:r>
              <a:rPr lang="vi-VN"/>
              <a:t>đến </a:t>
            </a:r>
            <a:r>
              <a:rPr lang="vi-VN" dirty="0"/>
              <a:t>mặt phẳng hình ảnh tương ứng tọa độ p nối với một đường thẳng đạt đến tâm quang. Mối quan hệ </a:t>
            </a:r>
            <a:r>
              <a:rPr lang="vi-VN"/>
              <a:t>vectơ giữa</a:t>
            </a:r>
            <a:r>
              <a:rPr lang="en-US"/>
              <a:t> P</a:t>
            </a:r>
            <a:r>
              <a:rPr lang="vi-VN"/>
              <a:t> và </a:t>
            </a:r>
            <a:r>
              <a:rPr lang="vi-VN" dirty="0"/>
              <a:t>p dễ dàng có được:</a:t>
            </a:r>
            <a:endParaRPr lang="en-US" dirty="0"/>
          </a:p>
          <a:p>
            <a:pPr marL="0" indent="0" algn="just">
              <a:lnSpc>
                <a:spcPct val="150000"/>
              </a:lnSpc>
              <a:buNone/>
            </a:pPr>
            <a:endParaRPr lang="en-US"/>
          </a:p>
          <a:p>
            <a:pPr marL="0" indent="0" algn="just">
              <a:lnSpc>
                <a:spcPct val="150000"/>
              </a:lnSpc>
              <a:buNone/>
            </a:pPr>
            <a:r>
              <a:rPr lang="en-US"/>
              <a:t>Trong </a:t>
            </a:r>
            <a:r>
              <a:rPr lang="en-US" dirty="0" err="1"/>
              <a:t>đó</a:t>
            </a:r>
            <a:r>
              <a:rPr lang="en-US" dirty="0"/>
              <a:t>, </a:t>
            </a:r>
            <a:r>
              <a:rPr lang="en-US"/>
              <a:t>vector           đại </a:t>
            </a:r>
            <a:r>
              <a:rPr lang="en-US" dirty="0" err="1"/>
              <a:t>diện</a:t>
            </a:r>
            <a:r>
              <a:rPr lang="en-US" dirty="0"/>
              <a:t> </a:t>
            </a:r>
            <a:r>
              <a:rPr lang="en-US" dirty="0" err="1"/>
              <a:t>cho</a:t>
            </a:r>
            <a:r>
              <a:rPr lang="en-US" dirty="0"/>
              <a:t> </a:t>
            </a:r>
            <a:r>
              <a:rPr lang="en-US" dirty="0" err="1"/>
              <a:t>tọa</a:t>
            </a:r>
            <a:r>
              <a:rPr lang="en-US" dirty="0"/>
              <a:t> </a:t>
            </a:r>
            <a:r>
              <a:rPr lang="en-US" dirty="0" err="1"/>
              <a:t>độ</a:t>
            </a:r>
            <a:r>
              <a:rPr lang="en-US" dirty="0"/>
              <a:t> </a:t>
            </a:r>
            <a:r>
              <a:rPr lang="en-US" dirty="0" err="1"/>
              <a:t>của</a:t>
            </a:r>
            <a:r>
              <a:rPr lang="en-US" dirty="0"/>
              <a:t> </a:t>
            </a:r>
            <a:r>
              <a:rPr lang="en-US" dirty="0" err="1"/>
              <a:t>điểm</a:t>
            </a:r>
            <a:r>
              <a:rPr lang="en-US" dirty="0"/>
              <a:t> </a:t>
            </a:r>
            <a:r>
              <a:rPr lang="en-US" dirty="0" err="1"/>
              <a:t>trên</a:t>
            </a:r>
            <a:r>
              <a:rPr lang="en-US" dirty="0"/>
              <a:t> </a:t>
            </a:r>
            <a:r>
              <a:rPr lang="en-US" dirty="0" err="1"/>
              <a:t>mặt</a:t>
            </a:r>
            <a:r>
              <a:rPr lang="en-US" dirty="0"/>
              <a:t> </a:t>
            </a:r>
            <a:r>
              <a:rPr lang="en-US" dirty="0" err="1"/>
              <a:t>phẳng</a:t>
            </a:r>
            <a:r>
              <a:rPr lang="en-US" dirty="0"/>
              <a:t> </a:t>
            </a:r>
            <a:r>
              <a:rPr lang="en-US" dirty="0" err="1"/>
              <a:t>hình</a:t>
            </a:r>
            <a:r>
              <a:rPr lang="en-US" dirty="0"/>
              <a:t> </a:t>
            </a:r>
            <a:r>
              <a:rPr lang="en-US" dirty="0" err="1"/>
              <a:t>ảnh</a:t>
            </a:r>
            <a:r>
              <a:rPr lang="en-US" dirty="0"/>
              <a:t>.</a:t>
            </a:r>
          </a:p>
          <a:p>
            <a:pPr marL="0" indent="0" algn="just">
              <a:lnSpc>
                <a:spcPct val="150000"/>
              </a:lnSpc>
              <a:buNone/>
            </a:pPr>
            <a:r>
              <a:rPr lang="en-US" dirty="0"/>
              <a:t>- </a:t>
            </a:r>
            <a:r>
              <a:rPr lang="vi-VN" dirty="0"/>
              <a:t>Thông qua mô hình pin-hole, độ dài tiêu cự f được tính toán</a:t>
            </a:r>
            <a:r>
              <a:rPr lang="vi-VN"/>
              <a:t>. </a:t>
            </a:r>
            <a:endParaRPr lang="vi-VN" sz="1800" dirty="0"/>
          </a:p>
        </p:txBody>
      </p:sp>
      <p:sp>
        <p:nvSpPr>
          <p:cNvPr id="10" name="TextBox 9">
            <a:extLst>
              <a:ext uri="{FF2B5EF4-FFF2-40B4-BE49-F238E27FC236}">
                <a16:creationId xmlns:a16="http://schemas.microsoft.com/office/drawing/2014/main" id="{E75D9A0B-FE50-EA16-2042-96ABAD7FB6B2}"/>
              </a:ext>
            </a:extLst>
          </p:cNvPr>
          <p:cNvSpPr txBox="1"/>
          <p:nvPr/>
        </p:nvSpPr>
        <p:spPr>
          <a:xfrm>
            <a:off x="396978" y="5786436"/>
            <a:ext cx="6096000" cy="369332"/>
          </a:xfrm>
          <a:prstGeom prst="rect">
            <a:avLst/>
          </a:prstGeom>
          <a:noFill/>
        </p:spPr>
        <p:txBody>
          <a:bodyPr wrap="square">
            <a:spAutoFit/>
          </a:bodyPr>
          <a:lstStyle/>
          <a:p>
            <a:pPr algn="ctr">
              <a:spcAft>
                <a:spcPts val="1000"/>
              </a:spcAft>
            </a:pPr>
            <a:r>
              <a:rPr lang="en-US" sz="1800" err="1">
                <a:effectLst/>
                <a:latin typeface="Arial" panose="020B0604020202020204" pitchFamily="34" charset="0"/>
                <a:ea typeface="Times New Roman" panose="02020603050405020304" pitchFamily="18" charset="0"/>
                <a:cs typeface="Arial" panose="020B0604020202020204" pitchFamily="34" charset="0"/>
              </a:rPr>
              <a:t>Hình</a:t>
            </a:r>
            <a:r>
              <a:rPr lang="en-US" sz="1800">
                <a:effectLst/>
                <a:latin typeface="Arial" panose="020B0604020202020204" pitchFamily="34" charset="0"/>
                <a:ea typeface="Times New Roman" panose="02020603050405020304" pitchFamily="18" charset="0"/>
                <a:cs typeface="Arial" panose="020B0604020202020204" pitchFamily="34" charset="0"/>
              </a:rPr>
              <a:t> 2.4: </a:t>
            </a:r>
            <a:r>
              <a:rPr lang="en-US" sz="1800" dirty="0" err="1">
                <a:effectLst/>
                <a:latin typeface="Arial" panose="020B0604020202020204" pitchFamily="34" charset="0"/>
                <a:ea typeface="Times New Roman" panose="02020603050405020304" pitchFamily="18" charset="0"/>
                <a:cs typeface="Arial" panose="020B0604020202020204" pitchFamily="34" charset="0"/>
              </a:rPr>
              <a:t>Mô</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hình</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chiếu</a:t>
            </a:r>
            <a:r>
              <a:rPr lang="en-US" sz="1800" dirty="0">
                <a:effectLst/>
                <a:latin typeface="Arial" panose="020B0604020202020204" pitchFamily="34" charset="0"/>
                <a:ea typeface="Times New Roman" panose="02020603050405020304" pitchFamily="18" charset="0"/>
                <a:cs typeface="Arial" panose="020B0604020202020204" pitchFamily="34" charset="0"/>
              </a:rPr>
              <a:t> pin-hole</a:t>
            </a:r>
            <a:endParaRPr lang="en-US" sz="1200" dirty="0">
              <a:effectLst/>
              <a:latin typeface="Arial" panose="020B0604020202020204" pitchFamily="34" charset="0"/>
              <a:ea typeface="Times New Roman" panose="02020603050405020304" pitchFamily="18" charset="0"/>
              <a:cs typeface="Arial" panose="020B0604020202020204" pitchFamily="34" charset="0"/>
            </a:endParaRPr>
          </a:p>
        </p:txBody>
      </p:sp>
      <p:graphicFrame>
        <p:nvGraphicFramePr>
          <p:cNvPr id="8" name="Object 7">
            <a:extLst>
              <a:ext uri="{FF2B5EF4-FFF2-40B4-BE49-F238E27FC236}">
                <a16:creationId xmlns:a16="http://schemas.microsoft.com/office/drawing/2014/main" id="{D7AAD46C-65D3-6578-B062-D5AD4B764AF6}"/>
              </a:ext>
            </a:extLst>
          </p:cNvPr>
          <p:cNvGraphicFramePr>
            <a:graphicFrameLocks noChangeAspect="1"/>
          </p:cNvGraphicFramePr>
          <p:nvPr>
            <p:extLst>
              <p:ext uri="{D42A27DB-BD31-4B8C-83A1-F6EECF244321}">
                <p14:modId xmlns:p14="http://schemas.microsoft.com/office/powerpoint/2010/main" val="297814981"/>
              </p:ext>
            </p:extLst>
          </p:nvPr>
        </p:nvGraphicFramePr>
        <p:xfrm>
          <a:off x="2299668" y="2492282"/>
          <a:ext cx="2366335" cy="1031918"/>
        </p:xfrm>
        <a:graphic>
          <a:graphicData uri="http://schemas.openxmlformats.org/presentationml/2006/ole">
            <mc:AlternateContent xmlns:mc="http://schemas.openxmlformats.org/markup-compatibility/2006">
              <mc:Choice xmlns:v="urn:schemas-microsoft-com:vml" Requires="v">
                <p:oleObj name="Equation" r:id="rId3" imgW="1751669" imgH="763213" progId="Equation.DSMT4">
                  <p:embed/>
                </p:oleObj>
              </mc:Choice>
              <mc:Fallback>
                <p:oleObj name="Equation" r:id="rId3" imgW="1751669" imgH="763213" progId="Equation.DSMT4">
                  <p:embed/>
                  <p:pic>
                    <p:nvPicPr>
                      <p:cNvPr id="0" name=""/>
                      <p:cNvPicPr/>
                      <p:nvPr/>
                    </p:nvPicPr>
                    <p:blipFill>
                      <a:blip r:embed="rId4"/>
                      <a:stretch>
                        <a:fillRect/>
                      </a:stretch>
                    </p:blipFill>
                    <p:spPr>
                      <a:xfrm>
                        <a:off x="2299668" y="2492282"/>
                        <a:ext cx="2366335" cy="1031918"/>
                      </a:xfrm>
                      <a:prstGeom prst="rect">
                        <a:avLst/>
                      </a:prstGeom>
                    </p:spPr>
                  </p:pic>
                </p:oleObj>
              </mc:Fallback>
            </mc:AlternateContent>
          </a:graphicData>
        </a:graphic>
      </p:graphicFrame>
      <p:pic>
        <p:nvPicPr>
          <p:cNvPr id="9" name="Picture 8" descr="Diagram&#10;&#10;Description automatically generated">
            <a:extLst>
              <a:ext uri="{FF2B5EF4-FFF2-40B4-BE49-F238E27FC236}">
                <a16:creationId xmlns:a16="http://schemas.microsoft.com/office/drawing/2014/main" id="{07F2368D-FCA2-FED0-398C-9396A0649F7A}"/>
              </a:ext>
            </a:extLst>
          </p:cNvPr>
          <p:cNvPicPr>
            <a:picLocks noChangeAspect="1"/>
          </p:cNvPicPr>
          <p:nvPr/>
        </p:nvPicPr>
        <p:blipFill>
          <a:blip r:embed="rId5"/>
          <a:stretch>
            <a:fillRect/>
          </a:stretch>
        </p:blipFill>
        <p:spPr>
          <a:xfrm>
            <a:off x="1757125" y="3571706"/>
            <a:ext cx="3231618" cy="2134840"/>
          </a:xfrm>
          <a:prstGeom prst="rect">
            <a:avLst/>
          </a:prstGeom>
        </p:spPr>
      </p:pic>
      <p:graphicFrame>
        <p:nvGraphicFramePr>
          <p:cNvPr id="11" name="Object 10">
            <a:extLst>
              <a:ext uri="{FF2B5EF4-FFF2-40B4-BE49-F238E27FC236}">
                <a16:creationId xmlns:a16="http://schemas.microsoft.com/office/drawing/2014/main" id="{EFFDD3BF-03E4-6474-4413-959727C1B202}"/>
              </a:ext>
            </a:extLst>
          </p:cNvPr>
          <p:cNvGraphicFramePr>
            <a:graphicFrameLocks noChangeAspect="1"/>
          </p:cNvGraphicFramePr>
          <p:nvPr>
            <p:extLst>
              <p:ext uri="{D42A27DB-BD31-4B8C-83A1-F6EECF244321}">
                <p14:modId xmlns:p14="http://schemas.microsoft.com/office/powerpoint/2010/main" val="3893518652"/>
              </p:ext>
            </p:extLst>
          </p:nvPr>
        </p:nvGraphicFramePr>
        <p:xfrm>
          <a:off x="8056236" y="3480794"/>
          <a:ext cx="2442867" cy="746369"/>
        </p:xfrm>
        <a:graphic>
          <a:graphicData uri="http://schemas.openxmlformats.org/presentationml/2006/ole">
            <mc:AlternateContent xmlns:mc="http://schemas.openxmlformats.org/markup-compatibility/2006">
              <mc:Choice xmlns:v="urn:schemas-microsoft-com:vml" Requires="v">
                <p:oleObj name="Equation" r:id="rId6" imgW="1751669" imgH="534285" progId="Equation.DSMT4">
                  <p:embed/>
                </p:oleObj>
              </mc:Choice>
              <mc:Fallback>
                <p:oleObj name="Equation" r:id="rId6" imgW="1751669" imgH="534285" progId="Equation.DSMT4">
                  <p:embed/>
                  <p:pic>
                    <p:nvPicPr>
                      <p:cNvPr id="0" name=""/>
                      <p:cNvPicPr/>
                      <p:nvPr/>
                    </p:nvPicPr>
                    <p:blipFill>
                      <a:blip r:embed="rId7"/>
                      <a:stretch>
                        <a:fillRect/>
                      </a:stretch>
                    </p:blipFill>
                    <p:spPr>
                      <a:xfrm>
                        <a:off x="8056236" y="3480794"/>
                        <a:ext cx="2442867" cy="746369"/>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430A6922-0C3A-992D-028A-E48F2AB4B3F6}"/>
              </a:ext>
            </a:extLst>
          </p:cNvPr>
          <p:cNvGraphicFramePr>
            <a:graphicFrameLocks noChangeAspect="1"/>
          </p:cNvGraphicFramePr>
          <p:nvPr>
            <p:extLst>
              <p:ext uri="{D42A27DB-BD31-4B8C-83A1-F6EECF244321}">
                <p14:modId xmlns:p14="http://schemas.microsoft.com/office/powerpoint/2010/main" val="1203395093"/>
              </p:ext>
            </p:extLst>
          </p:nvPr>
        </p:nvGraphicFramePr>
        <p:xfrm>
          <a:off x="7372321" y="1695702"/>
          <a:ext cx="1367830" cy="420871"/>
        </p:xfrm>
        <a:graphic>
          <a:graphicData uri="http://schemas.openxmlformats.org/presentationml/2006/ole">
            <mc:AlternateContent xmlns:mc="http://schemas.openxmlformats.org/markup-compatibility/2006">
              <mc:Choice xmlns:v="urn:schemas-microsoft-com:vml" Requires="v">
                <p:oleObj name="Equation" r:id="rId8" imgW="990261" imgH="305357" progId="Equation.DSMT4">
                  <p:embed/>
                </p:oleObj>
              </mc:Choice>
              <mc:Fallback>
                <p:oleObj name="Equation" r:id="rId8" imgW="990261" imgH="305357" progId="Equation.DSMT4">
                  <p:embed/>
                  <p:pic>
                    <p:nvPicPr>
                      <p:cNvPr id="0" name=""/>
                      <p:cNvPicPr/>
                      <p:nvPr/>
                    </p:nvPicPr>
                    <p:blipFill>
                      <a:blip r:embed="rId9"/>
                      <a:stretch>
                        <a:fillRect/>
                      </a:stretch>
                    </p:blipFill>
                    <p:spPr>
                      <a:xfrm>
                        <a:off x="7372321" y="1695702"/>
                        <a:ext cx="1367830" cy="420871"/>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BE1C2D8F-7690-CF41-D8F3-3D33AB13A04F}"/>
              </a:ext>
            </a:extLst>
          </p:cNvPr>
          <p:cNvGraphicFramePr>
            <a:graphicFrameLocks noChangeAspect="1"/>
          </p:cNvGraphicFramePr>
          <p:nvPr>
            <p:extLst>
              <p:ext uri="{D42A27DB-BD31-4B8C-83A1-F6EECF244321}">
                <p14:modId xmlns:p14="http://schemas.microsoft.com/office/powerpoint/2010/main" val="813571804"/>
              </p:ext>
            </p:extLst>
          </p:nvPr>
        </p:nvGraphicFramePr>
        <p:xfrm>
          <a:off x="8630068" y="4228120"/>
          <a:ext cx="858078" cy="429039"/>
        </p:xfrm>
        <a:graphic>
          <a:graphicData uri="http://schemas.openxmlformats.org/presentationml/2006/ole">
            <mc:AlternateContent xmlns:mc="http://schemas.openxmlformats.org/markup-compatibility/2006">
              <mc:Choice xmlns:v="urn:schemas-microsoft-com:vml" Requires="v">
                <p:oleObj name="Equation" r:id="rId10" imgW="609198" imgH="305357" progId="Equation.DSMT4">
                  <p:embed/>
                </p:oleObj>
              </mc:Choice>
              <mc:Fallback>
                <p:oleObj name="Equation" r:id="rId10" imgW="609198" imgH="305357" progId="Equation.DSMT4">
                  <p:embed/>
                  <p:pic>
                    <p:nvPicPr>
                      <p:cNvPr id="0" name=""/>
                      <p:cNvPicPr/>
                      <p:nvPr/>
                    </p:nvPicPr>
                    <p:blipFill>
                      <a:blip r:embed="rId11"/>
                      <a:stretch>
                        <a:fillRect/>
                      </a:stretch>
                    </p:blipFill>
                    <p:spPr>
                      <a:xfrm>
                        <a:off x="8630068" y="4228120"/>
                        <a:ext cx="858078" cy="429039"/>
                      </a:xfrm>
                      <a:prstGeom prst="rect">
                        <a:avLst/>
                      </a:prstGeom>
                    </p:spPr>
                  </p:pic>
                </p:oleObj>
              </mc:Fallback>
            </mc:AlternateContent>
          </a:graphicData>
        </a:graphic>
      </p:graphicFrame>
    </p:spTree>
    <p:extLst>
      <p:ext uri="{BB962C8B-B14F-4D97-AF65-F5344CB8AC3E}">
        <p14:creationId xmlns:p14="http://schemas.microsoft.com/office/powerpoint/2010/main" val="8840859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AFAF70-A8E3-73DC-5129-D675B6ECC993}"/>
              </a:ext>
            </a:extLst>
          </p:cNvPr>
          <p:cNvSpPr>
            <a:spLocks noGrp="1"/>
          </p:cNvSpPr>
          <p:nvPr>
            <p:ph type="body" sz="quarter" idx="13"/>
          </p:nvPr>
        </p:nvSpPr>
        <p:spPr/>
        <p:txBody>
          <a:bodyPr/>
          <a:lstStyle/>
          <a:p>
            <a:pPr>
              <a:buFont typeface="+mj-lt"/>
              <a:buAutoNum type="arabicPeriod" startAt="3"/>
            </a:pPr>
            <a:r>
              <a:rPr lang="en-US" b="1"/>
              <a:t>Thiết kế hệ thống</a:t>
            </a:r>
            <a:endParaRPr lang="en-US" b="1" dirty="0"/>
          </a:p>
        </p:txBody>
      </p:sp>
      <p:sp>
        <p:nvSpPr>
          <p:cNvPr id="3" name="Date Placeholder 2">
            <a:extLst>
              <a:ext uri="{FF2B5EF4-FFF2-40B4-BE49-F238E27FC236}">
                <a16:creationId xmlns:a16="http://schemas.microsoft.com/office/drawing/2014/main" id="{3D054798-C7F9-9441-C806-5F9E999C417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510F3847-F7A5-32FA-DE25-AAE67D224A99}"/>
              </a:ext>
            </a:extLst>
          </p:cNvPr>
          <p:cNvSpPr>
            <a:spLocks noGrp="1"/>
          </p:cNvSpPr>
          <p:nvPr>
            <p:ph type="sldNum" sz="quarter" idx="16"/>
          </p:nvPr>
        </p:nvSpPr>
        <p:spPr/>
        <p:txBody>
          <a:bodyPr/>
          <a:lstStyle/>
          <a:p>
            <a:fld id="{2BA667B7-7BA5-4DB2-A058-B66A386C003C}" type="slidenum">
              <a:rPr lang="en-SG" smtClean="0"/>
              <a:t>14</a:t>
            </a:fld>
            <a:endParaRPr lang="en-SG"/>
          </a:p>
        </p:txBody>
      </p:sp>
      <p:sp>
        <p:nvSpPr>
          <p:cNvPr id="5" name="Content Placeholder 4">
            <a:extLst>
              <a:ext uri="{FF2B5EF4-FFF2-40B4-BE49-F238E27FC236}">
                <a16:creationId xmlns:a16="http://schemas.microsoft.com/office/drawing/2014/main" id="{64ABE936-7740-F008-7335-4BE6D43D157E}"/>
              </a:ext>
            </a:extLst>
          </p:cNvPr>
          <p:cNvSpPr>
            <a:spLocks noGrp="1"/>
          </p:cNvSpPr>
          <p:nvPr>
            <p:ph sz="quarter" idx="17"/>
          </p:nvPr>
        </p:nvSpPr>
        <p:spPr/>
        <p:txBody>
          <a:bodyPr/>
          <a:lstStyle/>
          <a:p>
            <a:pPr marL="0" indent="0">
              <a:lnSpc>
                <a:spcPct val="150000"/>
              </a:lnSpc>
              <a:buNone/>
            </a:pPr>
            <a:r>
              <a:rPr lang="en-US" sz="2200" b="1" dirty="0"/>
              <a:t>3.1 </a:t>
            </a:r>
            <a:r>
              <a:rPr lang="en-US" sz="2200" b="1" dirty="0" err="1"/>
              <a:t>Yêu</a:t>
            </a:r>
            <a:r>
              <a:rPr lang="en-US" sz="2200" b="1" dirty="0"/>
              <a:t> </a:t>
            </a:r>
            <a:r>
              <a:rPr lang="en-US" sz="2200" b="1" dirty="0" err="1"/>
              <a:t>cầu</a:t>
            </a:r>
            <a:r>
              <a:rPr lang="en-US" sz="2200" b="1" dirty="0"/>
              <a:t> </a:t>
            </a:r>
            <a:r>
              <a:rPr lang="en-US" sz="2200" b="1" dirty="0" err="1"/>
              <a:t>phần</a:t>
            </a:r>
            <a:r>
              <a:rPr lang="en-US" sz="2200" b="1" dirty="0"/>
              <a:t> </a:t>
            </a:r>
            <a:r>
              <a:rPr lang="en-US" sz="2200" b="1" dirty="0" err="1"/>
              <a:t>cứng</a:t>
            </a:r>
            <a:endParaRPr lang="en-US" sz="2200" b="1" dirty="0"/>
          </a:p>
          <a:p>
            <a:pPr marL="0" indent="0" algn="just">
              <a:lnSpc>
                <a:spcPct val="150000"/>
              </a:lnSpc>
              <a:buNone/>
            </a:pPr>
            <a:r>
              <a:rPr lang="en-US" dirty="0"/>
              <a:t>- </a:t>
            </a:r>
            <a:r>
              <a:rPr lang="vi-VN" dirty="0"/>
              <a:t>Mô hình được làm từ vật liệu nhẹ và bền để giảm trọng lượng của mô hình và tránh tác động của sự cố. Tổng trọng lượng của mô hình là 1kg.</a:t>
            </a:r>
            <a:endParaRPr lang="en-US" dirty="0"/>
          </a:p>
          <a:p>
            <a:pPr marL="0" indent="0" algn="just">
              <a:lnSpc>
                <a:spcPct val="150000"/>
              </a:lnSpc>
              <a:buNone/>
            </a:pPr>
            <a:r>
              <a:rPr lang="en-US" sz="2200" b="1" dirty="0"/>
              <a:t>3.2 </a:t>
            </a:r>
            <a:r>
              <a:rPr lang="en-US" sz="2200" b="1" dirty="0" err="1"/>
              <a:t>Sơ</a:t>
            </a:r>
            <a:r>
              <a:rPr lang="en-US" sz="2200" b="1" dirty="0"/>
              <a:t> </a:t>
            </a:r>
            <a:r>
              <a:rPr lang="en-US" sz="2200" b="1" dirty="0" err="1"/>
              <a:t>đồ</a:t>
            </a:r>
            <a:r>
              <a:rPr lang="en-US" sz="2200" b="1" dirty="0"/>
              <a:t> </a:t>
            </a:r>
            <a:r>
              <a:rPr lang="en-US" sz="2200" b="1" dirty="0" err="1"/>
              <a:t>khối</a:t>
            </a:r>
            <a:r>
              <a:rPr lang="en-US" sz="2200" b="1" dirty="0"/>
              <a:t> </a:t>
            </a:r>
            <a:r>
              <a:rPr lang="en-US" sz="2200" b="1" dirty="0" err="1"/>
              <a:t>hệ</a:t>
            </a:r>
            <a:r>
              <a:rPr lang="en-US" sz="2200" b="1" dirty="0"/>
              <a:t> </a:t>
            </a:r>
            <a:r>
              <a:rPr lang="en-US" sz="2200" b="1" dirty="0" err="1"/>
              <a:t>thống</a:t>
            </a:r>
            <a:endParaRPr lang="en-US" sz="2200" b="1" dirty="0"/>
          </a:p>
          <a:p>
            <a:pPr marL="0" indent="0" algn="just">
              <a:lnSpc>
                <a:spcPct val="150000"/>
              </a:lnSpc>
              <a:buNone/>
            </a:pPr>
            <a:r>
              <a:rPr lang="en-US" dirty="0"/>
              <a:t>- </a:t>
            </a:r>
            <a:r>
              <a:rPr lang="en-US" dirty="0" err="1"/>
              <a:t>Gồm</a:t>
            </a:r>
            <a:r>
              <a:rPr lang="en-US" dirty="0"/>
              <a:t> </a:t>
            </a:r>
            <a:r>
              <a:rPr lang="en-US" dirty="0" err="1"/>
              <a:t>có</a:t>
            </a:r>
            <a:r>
              <a:rPr lang="en-US" dirty="0"/>
              <a:t> </a:t>
            </a:r>
            <a:r>
              <a:rPr lang="en-US" dirty="0" err="1"/>
              <a:t>nguồn</a:t>
            </a:r>
            <a:r>
              <a:rPr lang="en-US" dirty="0"/>
              <a:t>, </a:t>
            </a:r>
            <a:r>
              <a:rPr lang="en-US" dirty="0" err="1"/>
              <a:t>máy</a:t>
            </a:r>
            <a:r>
              <a:rPr lang="en-US" dirty="0"/>
              <a:t> </a:t>
            </a:r>
            <a:r>
              <a:rPr lang="en-US" dirty="0" err="1"/>
              <a:t>tính</a:t>
            </a:r>
            <a:r>
              <a:rPr lang="en-US" dirty="0"/>
              <a:t> </a:t>
            </a:r>
            <a:r>
              <a:rPr lang="en-US" dirty="0" err="1"/>
              <a:t>nhúng</a:t>
            </a:r>
            <a:r>
              <a:rPr lang="en-US" dirty="0"/>
              <a:t>, </a:t>
            </a:r>
            <a:r>
              <a:rPr lang="en-US" dirty="0" err="1"/>
              <a:t>thiết</a:t>
            </a:r>
            <a:r>
              <a:rPr lang="en-US" dirty="0"/>
              <a:t> </a:t>
            </a:r>
            <a:r>
              <a:rPr lang="en-US" dirty="0" err="1"/>
              <a:t>bị</a:t>
            </a:r>
            <a:r>
              <a:rPr lang="en-US" dirty="0"/>
              <a:t> </a:t>
            </a:r>
            <a:r>
              <a:rPr lang="en-US" dirty="0" err="1"/>
              <a:t>điều</a:t>
            </a:r>
            <a:r>
              <a:rPr lang="en-US" dirty="0"/>
              <a:t> </a:t>
            </a:r>
            <a:r>
              <a:rPr lang="en-US" dirty="0" err="1"/>
              <a:t>khiển</a:t>
            </a:r>
            <a:r>
              <a:rPr lang="en-US" dirty="0"/>
              <a:t>, </a:t>
            </a:r>
            <a:r>
              <a:rPr lang="en-US" dirty="0" err="1"/>
              <a:t>mạch</a:t>
            </a:r>
            <a:r>
              <a:rPr lang="en-US" dirty="0"/>
              <a:t> </a:t>
            </a:r>
            <a:r>
              <a:rPr lang="en-US" dirty="0" err="1"/>
              <a:t>điều</a:t>
            </a:r>
            <a:r>
              <a:rPr lang="en-US" dirty="0"/>
              <a:t> </a:t>
            </a:r>
            <a:r>
              <a:rPr lang="en-US" dirty="0" err="1"/>
              <a:t>khiển</a:t>
            </a:r>
            <a:r>
              <a:rPr lang="en-US" dirty="0"/>
              <a:t> bay (</a:t>
            </a:r>
            <a:r>
              <a:rPr lang="en-US" dirty="0" err="1"/>
              <a:t>cảm</a:t>
            </a:r>
            <a:r>
              <a:rPr lang="en-US" dirty="0"/>
              <a:t> </a:t>
            </a:r>
            <a:r>
              <a:rPr lang="en-US" dirty="0" err="1"/>
              <a:t>biến</a:t>
            </a:r>
            <a:r>
              <a:rPr lang="en-US" dirty="0"/>
              <a:t>, vi </a:t>
            </a:r>
            <a:r>
              <a:rPr lang="en-US" dirty="0" err="1"/>
              <a:t>xử</a:t>
            </a:r>
            <a:r>
              <a:rPr lang="en-US" dirty="0"/>
              <a:t> </a:t>
            </a:r>
            <a:r>
              <a:rPr lang="en-US" dirty="0" err="1"/>
              <a:t>lý</a:t>
            </a:r>
            <a:r>
              <a:rPr lang="en-US" dirty="0"/>
              <a:t>, </a:t>
            </a:r>
            <a:r>
              <a:rPr lang="en-US" dirty="0" err="1"/>
              <a:t>thiết</a:t>
            </a:r>
            <a:r>
              <a:rPr lang="en-US" dirty="0"/>
              <a:t> </a:t>
            </a:r>
            <a:r>
              <a:rPr lang="en-US" dirty="0" err="1"/>
              <a:t>bị</a:t>
            </a:r>
            <a:r>
              <a:rPr lang="en-US" dirty="0"/>
              <a:t> </a:t>
            </a:r>
            <a:r>
              <a:rPr lang="en-US" dirty="0" err="1"/>
              <a:t>thu</a:t>
            </a:r>
            <a:r>
              <a:rPr lang="en-US" dirty="0"/>
              <a:t> </a:t>
            </a:r>
            <a:r>
              <a:rPr lang="en-US" dirty="0" err="1"/>
              <a:t>nhận</a:t>
            </a:r>
            <a:r>
              <a:rPr lang="en-US" dirty="0"/>
              <a:t> </a:t>
            </a:r>
            <a:r>
              <a:rPr lang="en-US" dirty="0" err="1"/>
              <a:t>tín</a:t>
            </a:r>
            <a:r>
              <a:rPr lang="en-US" dirty="0"/>
              <a:t> </a:t>
            </a:r>
            <a:r>
              <a:rPr lang="en-US" dirty="0" err="1"/>
              <a:t>hiệu</a:t>
            </a:r>
            <a:r>
              <a:rPr lang="en-US" dirty="0"/>
              <a:t>) </a:t>
            </a:r>
            <a:r>
              <a:rPr lang="en-US" dirty="0" err="1"/>
              <a:t>và</a:t>
            </a:r>
            <a:r>
              <a:rPr lang="en-US" dirty="0"/>
              <a:t> </a:t>
            </a:r>
            <a:r>
              <a:rPr lang="en-US" dirty="0" err="1"/>
              <a:t>cơ</a:t>
            </a:r>
            <a:r>
              <a:rPr lang="en-US" dirty="0"/>
              <a:t> </a:t>
            </a:r>
            <a:r>
              <a:rPr lang="en-US" dirty="0" err="1"/>
              <a:t>cấu</a:t>
            </a:r>
            <a:r>
              <a:rPr lang="en-US" dirty="0"/>
              <a:t> </a:t>
            </a:r>
            <a:r>
              <a:rPr lang="en-US" dirty="0" err="1"/>
              <a:t>chấp</a:t>
            </a:r>
            <a:r>
              <a:rPr lang="en-US" dirty="0"/>
              <a:t> </a:t>
            </a:r>
            <a:r>
              <a:rPr lang="en-US" dirty="0" err="1"/>
              <a:t>hành</a:t>
            </a:r>
            <a:r>
              <a:rPr lang="en-US" dirty="0"/>
              <a:t>.</a:t>
            </a:r>
          </a:p>
          <a:p>
            <a:pPr marL="0" indent="0" algn="just">
              <a:lnSpc>
                <a:spcPct val="150000"/>
              </a:lnSpc>
              <a:buNone/>
            </a:pPr>
            <a:r>
              <a:rPr lang="en-US" dirty="0"/>
              <a:t>- </a:t>
            </a:r>
            <a:r>
              <a:rPr lang="en-US" dirty="0" err="1"/>
              <a:t>Sơ</a:t>
            </a:r>
            <a:r>
              <a:rPr lang="en-US" dirty="0"/>
              <a:t> </a:t>
            </a:r>
            <a:r>
              <a:rPr lang="en-US" dirty="0" err="1"/>
              <a:t>đồ</a:t>
            </a:r>
            <a:r>
              <a:rPr lang="en-US" dirty="0"/>
              <a:t> </a:t>
            </a:r>
            <a:r>
              <a:rPr lang="en-US" dirty="0" err="1"/>
              <a:t>được</a:t>
            </a:r>
            <a:r>
              <a:rPr lang="en-US" dirty="0"/>
              <a:t> </a:t>
            </a:r>
            <a:r>
              <a:rPr lang="en-US" dirty="0" err="1"/>
              <a:t>trình</a:t>
            </a:r>
            <a:r>
              <a:rPr lang="en-US" dirty="0"/>
              <a:t> </a:t>
            </a:r>
            <a:r>
              <a:rPr lang="en-US" dirty="0" err="1"/>
              <a:t>bày</a:t>
            </a:r>
            <a:r>
              <a:rPr lang="en-US" dirty="0"/>
              <a:t> </a:t>
            </a:r>
            <a:r>
              <a:rPr lang="en-US" dirty="0" err="1"/>
              <a:t>như</a:t>
            </a:r>
            <a:r>
              <a:rPr lang="en-US" dirty="0"/>
              <a:t> </a:t>
            </a:r>
            <a:r>
              <a:rPr lang="en-US" dirty="0" err="1"/>
              <a:t>hình</a:t>
            </a:r>
            <a:r>
              <a:rPr lang="en-US" dirty="0"/>
              <a:t> </a:t>
            </a:r>
            <a:r>
              <a:rPr lang="en-US" dirty="0" err="1"/>
              <a:t>bên</a:t>
            </a:r>
            <a:r>
              <a:rPr lang="en-US" dirty="0"/>
              <a:t>.</a:t>
            </a:r>
          </a:p>
        </p:txBody>
      </p:sp>
      <p:pic>
        <p:nvPicPr>
          <p:cNvPr id="8" name="Content Placeholder 7" descr="Diagram&#10;&#10;Description automatically generated">
            <a:extLst>
              <a:ext uri="{FF2B5EF4-FFF2-40B4-BE49-F238E27FC236}">
                <a16:creationId xmlns:a16="http://schemas.microsoft.com/office/drawing/2014/main" id="{6C0D2CE3-005D-B1CD-92FC-77938338E9BF}"/>
              </a:ext>
            </a:extLst>
          </p:cNvPr>
          <p:cNvPicPr>
            <a:picLocks noGrp="1" noChangeAspect="1"/>
          </p:cNvPicPr>
          <p:nvPr>
            <p:ph sz="quarter" idx="18"/>
          </p:nvPr>
        </p:nvPicPr>
        <p:blipFill>
          <a:blip r:embed="rId3"/>
          <a:stretch>
            <a:fillRect/>
          </a:stretch>
        </p:blipFill>
        <p:spPr bwMode="auto">
          <a:xfrm>
            <a:off x="7013944" y="1292207"/>
            <a:ext cx="4676037" cy="4810161"/>
          </a:xfrm>
          <a:prstGeom prst="rect">
            <a:avLst/>
          </a:prstGeom>
        </p:spPr>
      </p:pic>
    </p:spTree>
    <p:extLst>
      <p:ext uri="{BB962C8B-B14F-4D97-AF65-F5344CB8AC3E}">
        <p14:creationId xmlns:p14="http://schemas.microsoft.com/office/powerpoint/2010/main" val="19944344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AFAF70-A8E3-73DC-5129-D675B6ECC993}"/>
              </a:ext>
            </a:extLst>
          </p:cNvPr>
          <p:cNvSpPr>
            <a:spLocks noGrp="1"/>
          </p:cNvSpPr>
          <p:nvPr>
            <p:ph type="body" sz="quarter" idx="13"/>
          </p:nvPr>
        </p:nvSpPr>
        <p:spPr/>
        <p:txBody>
          <a:bodyPr/>
          <a:lstStyle/>
          <a:p>
            <a:pPr>
              <a:buFont typeface="+mj-lt"/>
              <a:buAutoNum type="arabicPeriod" startAt="3"/>
            </a:pPr>
            <a:r>
              <a:rPr lang="en-US" b="1"/>
              <a:t>Thiết kế hệ thống</a:t>
            </a:r>
            <a:endParaRPr lang="en-US" b="1" dirty="0"/>
          </a:p>
        </p:txBody>
      </p:sp>
      <p:sp>
        <p:nvSpPr>
          <p:cNvPr id="3" name="Date Placeholder 2">
            <a:extLst>
              <a:ext uri="{FF2B5EF4-FFF2-40B4-BE49-F238E27FC236}">
                <a16:creationId xmlns:a16="http://schemas.microsoft.com/office/drawing/2014/main" id="{3D054798-C7F9-9441-C806-5F9E999C417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510F3847-F7A5-32FA-DE25-AAE67D224A99}"/>
              </a:ext>
            </a:extLst>
          </p:cNvPr>
          <p:cNvSpPr>
            <a:spLocks noGrp="1"/>
          </p:cNvSpPr>
          <p:nvPr>
            <p:ph type="sldNum" sz="quarter" idx="16"/>
          </p:nvPr>
        </p:nvSpPr>
        <p:spPr/>
        <p:txBody>
          <a:bodyPr/>
          <a:lstStyle/>
          <a:p>
            <a:fld id="{2BA667B7-7BA5-4DB2-A058-B66A386C003C}" type="slidenum">
              <a:rPr lang="en-SG" smtClean="0"/>
              <a:t>15</a:t>
            </a:fld>
            <a:endParaRPr lang="en-SG"/>
          </a:p>
        </p:txBody>
      </p:sp>
      <p:sp>
        <p:nvSpPr>
          <p:cNvPr id="5" name="Content Placeholder 4">
            <a:extLst>
              <a:ext uri="{FF2B5EF4-FFF2-40B4-BE49-F238E27FC236}">
                <a16:creationId xmlns:a16="http://schemas.microsoft.com/office/drawing/2014/main" id="{64ABE936-7740-F008-7335-4BE6D43D157E}"/>
              </a:ext>
            </a:extLst>
          </p:cNvPr>
          <p:cNvSpPr>
            <a:spLocks noGrp="1"/>
          </p:cNvSpPr>
          <p:nvPr>
            <p:ph sz="quarter" idx="17"/>
          </p:nvPr>
        </p:nvSpPr>
        <p:spPr>
          <a:xfrm>
            <a:off x="405847" y="1161462"/>
            <a:ext cx="11380306" cy="5070353"/>
          </a:xfrm>
        </p:spPr>
        <p:txBody>
          <a:bodyPr/>
          <a:lstStyle/>
          <a:p>
            <a:pPr marL="0" indent="0">
              <a:buNone/>
            </a:pPr>
            <a:r>
              <a:rPr lang="en-US" b="1" dirty="0"/>
              <a:t>3.3 </a:t>
            </a:r>
            <a:r>
              <a:rPr lang="en-US" b="1" dirty="0" err="1"/>
              <a:t>Giới</a:t>
            </a:r>
            <a:r>
              <a:rPr lang="en-US" b="1" dirty="0"/>
              <a:t> </a:t>
            </a:r>
            <a:r>
              <a:rPr lang="en-US" b="1" dirty="0" err="1"/>
              <a:t>thiệu</a:t>
            </a:r>
            <a:r>
              <a:rPr lang="en-US" b="1" dirty="0"/>
              <a:t> </a:t>
            </a:r>
            <a:r>
              <a:rPr lang="en-US" b="1" dirty="0" err="1"/>
              <a:t>phần</a:t>
            </a:r>
            <a:r>
              <a:rPr lang="en-US" b="1" dirty="0"/>
              <a:t> </a:t>
            </a:r>
            <a:r>
              <a:rPr lang="en-US" b="1" dirty="0" err="1"/>
              <a:t>cứng</a:t>
            </a:r>
            <a:endParaRPr lang="en-US" b="1" dirty="0"/>
          </a:p>
          <a:p>
            <a:pPr marL="0" indent="0">
              <a:buNone/>
            </a:pPr>
            <a:endParaRPr lang="en-US" b="1" dirty="0"/>
          </a:p>
        </p:txBody>
      </p:sp>
      <p:graphicFrame>
        <p:nvGraphicFramePr>
          <p:cNvPr id="11" name="Table 10">
            <a:extLst>
              <a:ext uri="{FF2B5EF4-FFF2-40B4-BE49-F238E27FC236}">
                <a16:creationId xmlns:a16="http://schemas.microsoft.com/office/drawing/2014/main" id="{B02E58D7-AE36-A2FC-C503-E14663496F9F}"/>
              </a:ext>
            </a:extLst>
          </p:cNvPr>
          <p:cNvGraphicFramePr>
            <a:graphicFrameLocks noGrp="1"/>
          </p:cNvGraphicFramePr>
          <p:nvPr>
            <p:extLst>
              <p:ext uri="{D42A27DB-BD31-4B8C-83A1-F6EECF244321}">
                <p14:modId xmlns:p14="http://schemas.microsoft.com/office/powerpoint/2010/main" val="2092611812"/>
              </p:ext>
            </p:extLst>
          </p:nvPr>
        </p:nvGraphicFramePr>
        <p:xfrm>
          <a:off x="599091" y="1724426"/>
          <a:ext cx="10983309" cy="4507391"/>
        </p:xfrm>
        <a:graphic>
          <a:graphicData uri="http://schemas.openxmlformats.org/drawingml/2006/table">
            <a:tbl>
              <a:tblPr firstRow="1" firstCol="1" bandRow="1"/>
              <a:tblGrid>
                <a:gridCol w="690378">
                  <a:extLst>
                    <a:ext uri="{9D8B030D-6E8A-4147-A177-3AD203B41FA5}">
                      <a16:colId xmlns:a16="http://schemas.microsoft.com/office/drawing/2014/main" val="3619586075"/>
                    </a:ext>
                  </a:extLst>
                </a:gridCol>
                <a:gridCol w="3535580">
                  <a:extLst>
                    <a:ext uri="{9D8B030D-6E8A-4147-A177-3AD203B41FA5}">
                      <a16:colId xmlns:a16="http://schemas.microsoft.com/office/drawing/2014/main" val="2024210236"/>
                    </a:ext>
                  </a:extLst>
                </a:gridCol>
                <a:gridCol w="1108791">
                  <a:extLst>
                    <a:ext uri="{9D8B030D-6E8A-4147-A177-3AD203B41FA5}">
                      <a16:colId xmlns:a16="http://schemas.microsoft.com/office/drawing/2014/main" val="3022973908"/>
                    </a:ext>
                  </a:extLst>
                </a:gridCol>
                <a:gridCol w="5648560">
                  <a:extLst>
                    <a:ext uri="{9D8B030D-6E8A-4147-A177-3AD203B41FA5}">
                      <a16:colId xmlns:a16="http://schemas.microsoft.com/office/drawing/2014/main" val="1980319363"/>
                    </a:ext>
                  </a:extLst>
                </a:gridCol>
              </a:tblGrid>
              <a:tr h="404876">
                <a:tc>
                  <a:txBody>
                    <a:bodyPr/>
                    <a:lstStyle/>
                    <a:p>
                      <a:pPr algn="ctr"/>
                      <a:r>
                        <a:rPr lang="en-US" sz="1800" b="1" dirty="0">
                          <a:effectLst/>
                          <a:latin typeface="Arial" panose="020B0604020202020204" pitchFamily="34" charset="0"/>
                          <a:ea typeface="Times New Roman" panose="02020603050405020304" pitchFamily="18" charset="0"/>
                          <a:cs typeface="Arial" panose="020B0604020202020204" pitchFamily="34" charset="0"/>
                        </a:rPr>
                        <a:t>STT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dirty="0" err="1">
                          <a:effectLst/>
                          <a:latin typeface="Arial" panose="020B0604020202020204" pitchFamily="34" charset="0"/>
                          <a:ea typeface="Times New Roman" panose="02020603050405020304" pitchFamily="18" charset="0"/>
                          <a:cs typeface="Arial" panose="020B0604020202020204" pitchFamily="34" charset="0"/>
                        </a:rPr>
                        <a:t>Tên</a:t>
                      </a:r>
                      <a:r>
                        <a:rPr lang="en-US" sz="1800" b="1" dirty="0">
                          <a:effectLst/>
                          <a:latin typeface="Arial" panose="020B0604020202020204" pitchFamily="34" charset="0"/>
                          <a:ea typeface="Times New Roman" panose="02020603050405020304" pitchFamily="18" charset="0"/>
                          <a:cs typeface="Arial" panose="020B0604020202020204" pitchFamily="34" charset="0"/>
                        </a:rPr>
                        <a:t> </a:t>
                      </a:r>
                      <a:r>
                        <a:rPr lang="en-US" sz="1800" b="1" dirty="0" err="1">
                          <a:effectLst/>
                          <a:latin typeface="Arial" panose="020B0604020202020204" pitchFamily="34" charset="0"/>
                          <a:ea typeface="Times New Roman" panose="02020603050405020304" pitchFamily="18" charset="0"/>
                          <a:cs typeface="Arial" panose="020B0604020202020204" pitchFamily="34" charset="0"/>
                        </a:rPr>
                        <a:t>thiết</a:t>
                      </a:r>
                      <a:r>
                        <a:rPr lang="en-US" sz="1800" b="1" dirty="0">
                          <a:effectLst/>
                          <a:latin typeface="Arial" panose="020B0604020202020204" pitchFamily="34" charset="0"/>
                          <a:ea typeface="Times New Roman" panose="02020603050405020304" pitchFamily="18" charset="0"/>
                          <a:cs typeface="Arial" panose="020B0604020202020204" pitchFamily="34" charset="0"/>
                        </a:rPr>
                        <a:t> </a:t>
                      </a:r>
                      <a:r>
                        <a:rPr lang="en-US" sz="1800" b="1" dirty="0" err="1">
                          <a:effectLst/>
                          <a:latin typeface="Arial" panose="020B0604020202020204" pitchFamily="34" charset="0"/>
                          <a:ea typeface="Times New Roman" panose="02020603050405020304" pitchFamily="18" charset="0"/>
                          <a:cs typeface="Arial" panose="020B0604020202020204" pitchFamily="34" charset="0"/>
                        </a:rPr>
                        <a:t>bị</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dirty="0">
                          <a:effectLst/>
                          <a:latin typeface="Arial" panose="020B0604020202020204" pitchFamily="34" charset="0"/>
                          <a:ea typeface="Times New Roman" panose="02020603050405020304" pitchFamily="18" charset="0"/>
                          <a:cs typeface="Arial" panose="020B0604020202020204" pitchFamily="34" charset="0"/>
                        </a:rPr>
                        <a:t>SL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dirty="0" err="1">
                          <a:effectLst/>
                          <a:latin typeface="Arial" panose="020B0604020202020204" pitchFamily="34" charset="0"/>
                          <a:ea typeface="Times New Roman" panose="02020603050405020304" pitchFamily="18" charset="0"/>
                          <a:cs typeface="Arial" panose="020B0604020202020204" pitchFamily="34" charset="0"/>
                        </a:rPr>
                        <a:t>Chức</a:t>
                      </a:r>
                      <a:r>
                        <a:rPr lang="en-US" sz="1800" b="1" dirty="0">
                          <a:effectLst/>
                          <a:latin typeface="Arial" panose="020B0604020202020204" pitchFamily="34" charset="0"/>
                          <a:ea typeface="Times New Roman" panose="02020603050405020304" pitchFamily="18" charset="0"/>
                          <a:cs typeface="Arial" panose="020B0604020202020204" pitchFamily="34" charset="0"/>
                        </a:rPr>
                        <a:t> </a:t>
                      </a:r>
                      <a:r>
                        <a:rPr lang="en-US" sz="1800" b="1" dirty="0" err="1">
                          <a:effectLst/>
                          <a:latin typeface="Arial" panose="020B0604020202020204" pitchFamily="34" charset="0"/>
                          <a:ea typeface="Times New Roman" panose="02020603050405020304" pitchFamily="18" charset="0"/>
                          <a:cs typeface="Arial" panose="020B0604020202020204" pitchFamily="34" charset="0"/>
                        </a:rPr>
                        <a:t>năng</a:t>
                      </a:r>
                      <a:endParaRPr lang="en-US" sz="1800" b="1"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9953663"/>
                  </a:ext>
                </a:extLst>
              </a:tr>
              <a:tr h="388210">
                <a:tc>
                  <a:txBody>
                    <a:bodyPr/>
                    <a:lstStyle/>
                    <a:p>
                      <a:pPr algn="ctr"/>
                      <a:r>
                        <a:rPr lang="en-US" sz="1800" dirty="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Khung máy bay QAV 250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dirty="0" err="1">
                          <a:effectLst/>
                          <a:latin typeface="Arial" panose="020B0604020202020204" pitchFamily="34" charset="0"/>
                          <a:ea typeface="Times New Roman" panose="02020603050405020304" pitchFamily="18" charset="0"/>
                          <a:cs typeface="Arial" panose="020B0604020202020204" pitchFamily="34" charset="0"/>
                        </a:rPr>
                        <a:t>Khung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phần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cơ</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khí</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của</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hệ</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thống</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281649"/>
                  </a:ext>
                </a:extLst>
              </a:tr>
              <a:tr h="572277">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dirty="0" err="1">
                          <a:effectLst/>
                          <a:latin typeface="Arial" panose="020B0604020202020204" pitchFamily="34" charset="0"/>
                          <a:ea typeface="Times New Roman" panose="02020603050405020304" pitchFamily="18" charset="0"/>
                          <a:cs typeface="Arial" panose="020B0604020202020204" pitchFamily="34" charset="0"/>
                        </a:rPr>
                        <a:t>Động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cơ</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không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chổi</a:t>
                      </a:r>
                      <a:r>
                        <a:rPr lang="en-US" sz="1800" dirty="0">
                          <a:effectLst/>
                          <a:latin typeface="Arial" panose="020B0604020202020204" pitchFamily="34" charset="0"/>
                          <a:ea typeface="Times New Roman" panose="02020603050405020304" pitchFamily="18" charset="0"/>
                          <a:cs typeface="Arial" panose="020B0604020202020204" pitchFamily="34" charset="0"/>
                        </a:rPr>
                        <a:t> than MT2204 - 2300KV</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dirty="0" err="1">
                          <a:effectLst/>
                          <a:latin typeface="Arial" panose="020B0604020202020204" pitchFamily="34" charset="0"/>
                          <a:ea typeface="Times New Roman" panose="02020603050405020304" pitchFamily="18" charset="0"/>
                          <a:cs typeface="Arial" panose="020B0604020202020204" pitchFamily="34" charset="0"/>
                        </a:rPr>
                        <a:t>Dẫn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động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cho</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mô</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hình</a:t>
                      </a:r>
                      <a:r>
                        <a:rPr lang="en-US" sz="1800" dirty="0">
                          <a:effectLst/>
                          <a:latin typeface="Arial" panose="020B0604020202020204" pitchFamily="34" charset="0"/>
                          <a:ea typeface="Times New Roman" panose="02020603050405020304" pitchFamily="18" charset="0"/>
                          <a:cs typeface="Arial" panose="020B0604020202020204" pitchFamily="34" charset="0"/>
                        </a:rPr>
                        <a:t> Drone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05675"/>
                  </a:ext>
                </a:extLst>
              </a:tr>
              <a:tr h="572277">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dirty="0">
                          <a:effectLst/>
                          <a:latin typeface="Arial" panose="020B0604020202020204" pitchFamily="34" charset="0"/>
                          <a:ea typeface="Times New Roman" panose="02020603050405020304" pitchFamily="18" charset="0"/>
                          <a:cs typeface="Arial" panose="020B0604020202020204" pitchFamily="34" charset="0"/>
                        </a:rPr>
                        <a:t>ESC 2S-4S 30A Dshot600 </a:t>
                      </a:r>
                      <a:r>
                        <a:rPr lang="en-US" sz="1800" dirty="0" err="1">
                          <a:effectLst/>
                          <a:latin typeface="Arial" panose="020B0604020202020204" pitchFamily="34" charset="0"/>
                          <a:ea typeface="Times New Roman" panose="02020603050405020304" pitchFamily="18" charset="0"/>
                          <a:cs typeface="Arial" panose="020B0604020202020204" pitchFamily="34" charset="0"/>
                        </a:rPr>
                        <a:t>BLHeli</a:t>
                      </a:r>
                      <a:r>
                        <a:rPr lang="en-US" sz="1800" dirty="0">
                          <a:effectLst/>
                          <a:latin typeface="Arial" panose="020B0604020202020204" pitchFamily="34" charset="0"/>
                          <a:ea typeface="Times New Roman" panose="02020603050405020304" pitchFamily="18" charset="0"/>
                          <a:cs typeface="Arial" panose="020B0604020202020204" pitchFamily="34" charset="0"/>
                        </a:rPr>
                        <a:t>-S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dirty="0">
                          <a:effectLst/>
                          <a:latin typeface="Arial" panose="020B0604020202020204" pitchFamily="34" charset="0"/>
                          <a:ea typeface="Times New Roman" panose="02020603050405020304" pitchFamily="18" charset="0"/>
                          <a:cs typeface="Arial" panose="020B0604020202020204" pitchFamily="34" charset="0"/>
                        </a:rPr>
                        <a:t>Đ</a:t>
                      </a:r>
                      <a:r>
                        <a:rPr lang="vi-VN" sz="1800" dirty="0">
                          <a:effectLst/>
                          <a:latin typeface="Arial" panose="020B0604020202020204" pitchFamily="34" charset="0"/>
                          <a:ea typeface="Times New Roman" panose="02020603050405020304" pitchFamily="18" charset="0"/>
                          <a:cs typeface="Arial" panose="020B0604020202020204" pitchFamily="34" charset="0"/>
                        </a:rPr>
                        <a:t>iều khiển và điều chỉnh tốc độ của động cơ điện.</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8993821"/>
                  </a:ext>
                </a:extLst>
              </a:tr>
              <a:tr h="388210">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dirty="0" err="1">
                          <a:effectLst/>
                          <a:latin typeface="Arial" panose="020B0604020202020204" pitchFamily="34" charset="0"/>
                          <a:ea typeface="Times New Roman" panose="02020603050405020304" pitchFamily="18" charset="0"/>
                          <a:cs typeface="Arial" panose="020B0604020202020204" pitchFamily="34" charset="0"/>
                        </a:rPr>
                        <a:t>Mạch</a:t>
                      </a:r>
                      <a:r>
                        <a:rPr lang="en-US" sz="1800" dirty="0">
                          <a:effectLst/>
                          <a:latin typeface="Arial" panose="020B0604020202020204" pitchFamily="34" charset="0"/>
                          <a:ea typeface="Times New Roman" panose="02020603050405020304" pitchFamily="18" charset="0"/>
                          <a:cs typeface="Arial" panose="020B0604020202020204" pitchFamily="34" charset="0"/>
                        </a:rPr>
                        <a:t> bay </a:t>
                      </a:r>
                      <a:r>
                        <a:rPr lang="en-US" sz="1800" dirty="0" err="1">
                          <a:effectLst/>
                          <a:latin typeface="Arial" panose="020B0604020202020204" pitchFamily="34" charset="0"/>
                          <a:ea typeface="Times New Roman" panose="02020603050405020304" pitchFamily="18" charset="0"/>
                          <a:cs typeface="Arial" panose="020B0604020202020204" pitchFamily="34" charset="0"/>
                        </a:rPr>
                        <a:t>Mateksys</a:t>
                      </a:r>
                      <a:r>
                        <a:rPr lang="en-US" sz="1800" dirty="0">
                          <a:effectLst/>
                          <a:latin typeface="Arial" panose="020B0604020202020204" pitchFamily="34" charset="0"/>
                          <a:ea typeface="Times New Roman" panose="02020603050405020304" pitchFamily="18" charset="0"/>
                          <a:cs typeface="Arial" panose="020B0604020202020204" pitchFamily="34" charset="0"/>
                        </a:rPr>
                        <a:t> F722-SE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dirty="0" err="1">
                          <a:effectLst/>
                          <a:latin typeface="Arial" panose="020B0604020202020204" pitchFamily="34" charset="0"/>
                          <a:ea typeface="Times New Roman" panose="02020603050405020304" pitchFamily="18" charset="0"/>
                          <a:cs typeface="Arial" panose="020B0604020202020204" pitchFamily="34" charset="0"/>
                        </a:rPr>
                        <a:t>Bộ</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điều</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khiển</a:t>
                      </a:r>
                      <a:r>
                        <a:rPr lang="en-US" sz="1800" dirty="0">
                          <a:effectLst/>
                          <a:latin typeface="Arial" panose="020B0604020202020204" pitchFamily="34" charset="0"/>
                          <a:ea typeface="Times New Roman" panose="02020603050405020304" pitchFamily="18" charset="0"/>
                          <a:cs typeface="Arial" panose="020B0604020202020204" pitchFamily="34" charset="0"/>
                        </a:rPr>
                        <a:t> bay </a:t>
                      </a:r>
                      <a:r>
                        <a:rPr lang="en-US" sz="1800" dirty="0" err="1">
                          <a:effectLst/>
                          <a:latin typeface="Arial" panose="020B0604020202020204" pitchFamily="34" charset="0"/>
                          <a:ea typeface="Times New Roman" panose="02020603050405020304" pitchFamily="18" charset="0"/>
                          <a:cs typeface="Arial" panose="020B0604020202020204" pitchFamily="34" charset="0"/>
                        </a:rPr>
                        <a:t>quyết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định</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hành</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động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của</a:t>
                      </a:r>
                      <a:r>
                        <a:rPr lang="en-US" sz="1800" dirty="0">
                          <a:effectLst/>
                          <a:latin typeface="Arial" panose="020B0604020202020204" pitchFamily="34" charset="0"/>
                          <a:ea typeface="Times New Roman" panose="02020603050405020304" pitchFamily="18" charset="0"/>
                          <a:cs typeface="Arial" panose="020B0604020202020204" pitchFamily="34" charset="0"/>
                        </a:rPr>
                        <a:t> Drone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8854095"/>
                  </a:ext>
                </a:extLst>
              </a:tr>
              <a:tr h="388210">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dirty="0">
                          <a:effectLst/>
                          <a:latin typeface="Arial" panose="020B0604020202020204" pitchFamily="34" charset="0"/>
                          <a:ea typeface="Times New Roman" panose="02020603050405020304" pitchFamily="18" charset="0"/>
                          <a:cs typeface="Arial" panose="020B0604020202020204" pitchFamily="34" charset="0"/>
                        </a:rPr>
                        <a:t>Raspberry Pi 4 4GB</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dirty="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dirty="0" err="1">
                          <a:effectLst/>
                          <a:latin typeface="Arial" panose="020B0604020202020204" pitchFamily="34" charset="0"/>
                          <a:ea typeface="Times New Roman" panose="02020603050405020304" pitchFamily="18" charset="0"/>
                          <a:cs typeface="Arial" panose="020B0604020202020204" pitchFamily="34" charset="0"/>
                        </a:rPr>
                        <a:t>Máy</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tính</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nhúng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7482928"/>
                  </a:ext>
                </a:extLst>
              </a:tr>
              <a:tr h="572277">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Cảm Biến Khoảng Cách TF-Luna ToF</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dirty="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dirty="0" err="1">
                          <a:effectLst/>
                          <a:latin typeface="Arial" panose="020B0604020202020204" pitchFamily="34" charset="0"/>
                          <a:ea typeface="Times New Roman" panose="02020603050405020304" pitchFamily="18" charset="0"/>
                          <a:cs typeface="Arial" panose="020B0604020202020204" pitchFamily="34" charset="0"/>
                        </a:rPr>
                        <a:t>Đo</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khoảng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cách</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của</a:t>
                      </a:r>
                      <a:r>
                        <a:rPr lang="en-US" sz="1800" dirty="0">
                          <a:effectLst/>
                          <a:latin typeface="Arial" panose="020B0604020202020204" pitchFamily="34" charset="0"/>
                          <a:ea typeface="Times New Roman" panose="02020603050405020304" pitchFamily="18" charset="0"/>
                          <a:cs typeface="Arial" panose="020B0604020202020204" pitchFamily="34" charset="0"/>
                        </a:rPr>
                        <a:t> Drone </a:t>
                      </a:r>
                      <a:r>
                        <a:rPr lang="en-US" sz="1800" dirty="0" err="1">
                          <a:effectLst/>
                          <a:latin typeface="Arial" panose="020B0604020202020204" pitchFamily="34" charset="0"/>
                          <a:ea typeface="Times New Roman" panose="02020603050405020304" pitchFamily="18" charset="0"/>
                          <a:cs typeface="Arial" panose="020B0604020202020204" pitchFamily="34" charset="0"/>
                        </a:rPr>
                        <a:t>khi</a:t>
                      </a:r>
                      <a:r>
                        <a:rPr lang="en-US" sz="1800" dirty="0">
                          <a:effectLst/>
                          <a:latin typeface="Arial" panose="020B0604020202020204" pitchFamily="34" charset="0"/>
                          <a:ea typeface="Times New Roman" panose="02020603050405020304" pitchFamily="18" charset="0"/>
                          <a:cs typeface="Arial" panose="020B0604020202020204" pitchFamily="34" charset="0"/>
                        </a:rPr>
                        <a:t> bay </a:t>
                      </a:r>
                      <a:r>
                        <a:rPr lang="en-US" sz="1800" dirty="0" err="1">
                          <a:effectLst/>
                          <a:latin typeface="Arial" panose="020B0604020202020204" pitchFamily="34" charset="0"/>
                          <a:ea typeface="Times New Roman" panose="02020603050405020304" pitchFamily="18" charset="0"/>
                          <a:cs typeface="Arial" panose="020B0604020202020204" pitchFamily="34" charset="0"/>
                        </a:rPr>
                        <a:t>lên</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8323584"/>
                  </a:ext>
                </a:extLst>
              </a:tr>
              <a:tr h="286139">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Pin Lipo 3S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dirty="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dirty="0" err="1">
                          <a:effectLst/>
                          <a:latin typeface="Arial" panose="020B0604020202020204" pitchFamily="34" charset="0"/>
                          <a:ea typeface="Times New Roman" panose="02020603050405020304" pitchFamily="18" charset="0"/>
                          <a:cs typeface="Arial" panose="020B0604020202020204" pitchFamily="34" charset="0"/>
                        </a:rPr>
                        <a:t>Cấp</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nguồn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cho</a:t>
                      </a:r>
                      <a:r>
                        <a:rPr lang="en-US" sz="1800" dirty="0">
                          <a:effectLst/>
                          <a:latin typeface="Arial" panose="020B0604020202020204" pitchFamily="34" charset="0"/>
                          <a:ea typeface="Times New Roman" panose="02020603050405020304" pitchFamily="18" charset="0"/>
                          <a:cs typeface="Arial" panose="020B0604020202020204" pitchFamily="34" charset="0"/>
                        </a:rPr>
                        <a:t> Drone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1597161"/>
                  </a:ext>
                </a:extLst>
              </a:tr>
              <a:tr h="362637">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Mạch giảm áp Buck DC-DC</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dirty="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dirty="0" err="1">
                          <a:effectLst/>
                          <a:latin typeface="Arial" panose="020B0604020202020204" pitchFamily="34" charset="0"/>
                          <a:ea typeface="Times New Roman" panose="02020603050405020304" pitchFamily="18" charset="0"/>
                          <a:cs typeface="Arial" panose="020B0604020202020204" pitchFamily="34" charset="0"/>
                        </a:rPr>
                        <a:t>Mạch</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hạ</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áp</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cho</a:t>
                      </a:r>
                      <a:r>
                        <a:rPr lang="en-US" sz="1800" dirty="0">
                          <a:effectLst/>
                          <a:latin typeface="Arial" panose="020B0604020202020204" pitchFamily="34" charset="0"/>
                          <a:ea typeface="Times New Roman" panose="02020603050405020304" pitchFamily="18" charset="0"/>
                          <a:cs typeface="Arial" panose="020B0604020202020204" pitchFamily="34" charset="0"/>
                        </a:rPr>
                        <a:t> Raspberry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541883"/>
                  </a:ext>
                </a:extLst>
              </a:tr>
              <a:tr h="286139">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Camera Logitech C270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dirty="0" err="1">
                          <a:effectLst/>
                          <a:latin typeface="Arial" panose="020B0604020202020204" pitchFamily="34" charset="0"/>
                          <a:ea typeface="Times New Roman" panose="02020603050405020304" pitchFamily="18" charset="0"/>
                          <a:cs typeface="Arial" panose="020B0604020202020204" pitchFamily="34" charset="0"/>
                        </a:rPr>
                        <a:t>Áp</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dụng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xử</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lý</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ảnh</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927063"/>
                  </a:ext>
                </a:extLst>
              </a:tr>
              <a:tr h="286139">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Cánh quạt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a:effectLst/>
                          <a:latin typeface="Arial" panose="020B0604020202020204" pitchFamily="34" charset="0"/>
                          <a:ea typeface="Times New Roman" panose="02020603050405020304" pitchFamily="18" charset="0"/>
                          <a:cs typeface="Arial" panose="020B0604020202020204" pitchFamily="34" charset="0"/>
                        </a:rPr>
                        <a:t>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r>
                        <a:rPr lang="en-US" sz="1800" dirty="0" err="1">
                          <a:effectLst/>
                          <a:latin typeface="Arial" panose="020B0604020202020204" pitchFamily="34" charset="0"/>
                          <a:ea typeface="Times New Roman" panose="02020603050405020304" pitchFamily="18" charset="0"/>
                          <a:cs typeface="Arial" panose="020B0604020202020204" pitchFamily="34" charset="0"/>
                        </a:rPr>
                        <a:t>Tạo</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ra</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lực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đẩy</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và</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momen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xoắn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cho</a:t>
                      </a:r>
                      <a:r>
                        <a:rPr lang="en-US" sz="1800" dirty="0">
                          <a:effectLst/>
                          <a:latin typeface="Arial" panose="020B0604020202020204" pitchFamily="34" charset="0"/>
                          <a:ea typeface="Times New Roman" panose="02020603050405020304" pitchFamily="18" charset="0"/>
                          <a:cs typeface="Arial" panose="020B0604020202020204" pitchFamily="34" charset="0"/>
                        </a:rPr>
                        <a:t> drone di </a:t>
                      </a:r>
                      <a:r>
                        <a:rPr lang="en-US" sz="1800" dirty="0" err="1">
                          <a:effectLst/>
                          <a:latin typeface="Arial" panose="020B0604020202020204" pitchFamily="34" charset="0"/>
                          <a:ea typeface="Times New Roman" panose="02020603050405020304" pitchFamily="18" charset="0"/>
                          <a:cs typeface="Arial" panose="020B0604020202020204" pitchFamily="34" charset="0"/>
                        </a:rPr>
                        <a:t>chuyển</a:t>
                      </a:r>
                      <a:endParaRPr lang="en-US"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6712682"/>
                  </a:ext>
                </a:extLst>
              </a:tr>
            </a:tbl>
          </a:graphicData>
        </a:graphic>
      </p:graphicFrame>
      <p:sp>
        <p:nvSpPr>
          <p:cNvPr id="12" name="TextBox 11">
            <a:extLst>
              <a:ext uri="{FF2B5EF4-FFF2-40B4-BE49-F238E27FC236}">
                <a16:creationId xmlns:a16="http://schemas.microsoft.com/office/drawing/2014/main" id="{CDA6AF47-6EDE-AE07-14A4-C9FC92F22251}"/>
              </a:ext>
            </a:extLst>
          </p:cNvPr>
          <p:cNvSpPr txBox="1"/>
          <p:nvPr/>
        </p:nvSpPr>
        <p:spPr>
          <a:xfrm>
            <a:off x="3431622" y="1385872"/>
            <a:ext cx="6026009" cy="338554"/>
          </a:xfrm>
          <a:prstGeom prst="rect">
            <a:avLst/>
          </a:prstGeom>
          <a:noFill/>
        </p:spPr>
        <p:txBody>
          <a:bodyPr wrap="none" rtlCol="0">
            <a:spAutoFit/>
          </a:bodyPr>
          <a:lstStyle/>
          <a:p>
            <a:r>
              <a:rPr lang="en-US" sz="1600" dirty="0" err="1">
                <a:latin typeface="Arial" panose="020B0604020202020204" pitchFamily="34" charset="0"/>
                <a:cs typeface="Arial" panose="020B0604020202020204" pitchFamily="34" charset="0"/>
              </a:rPr>
              <a:t>Bảng</a:t>
            </a:r>
            <a:r>
              <a:rPr lang="en-US" sz="1600" dirty="0">
                <a:latin typeface="Arial" panose="020B0604020202020204" pitchFamily="34" charset="0"/>
                <a:cs typeface="Arial" panose="020B0604020202020204" pitchFamily="34" charset="0"/>
              </a:rPr>
              <a:t> 1. </a:t>
            </a:r>
            <a:r>
              <a:rPr lang="en-US" sz="1600" dirty="0" err="1">
                <a:latin typeface="Arial" panose="020B0604020202020204" pitchFamily="34" charset="0"/>
                <a:cs typeface="Arial" panose="020B0604020202020204" pitchFamily="34" charset="0"/>
              </a:rPr>
              <a:t>Danh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sách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trong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thống</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15753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1876E-EA30-39FA-89DD-CC6E8F4C4933}"/>
              </a:ext>
            </a:extLst>
          </p:cNvPr>
          <p:cNvSpPr>
            <a:spLocks noGrp="1"/>
          </p:cNvSpPr>
          <p:nvPr>
            <p:ph type="body" sz="quarter" idx="13"/>
          </p:nvPr>
        </p:nvSpPr>
        <p:spPr/>
        <p:txBody>
          <a:bodyPr/>
          <a:lstStyle/>
          <a:p>
            <a:pPr>
              <a:buFont typeface="+mj-lt"/>
              <a:buAutoNum type="arabicPeriod" startAt="3"/>
            </a:pPr>
            <a:r>
              <a:rPr lang="en-US" b="1"/>
              <a:t>Thiết kế hệ thống</a:t>
            </a:r>
            <a:endParaRPr lang="en-US" b="1" dirty="0"/>
          </a:p>
        </p:txBody>
      </p:sp>
      <p:sp>
        <p:nvSpPr>
          <p:cNvPr id="3" name="Date Placeholder 2">
            <a:extLst>
              <a:ext uri="{FF2B5EF4-FFF2-40B4-BE49-F238E27FC236}">
                <a16:creationId xmlns:a16="http://schemas.microsoft.com/office/drawing/2014/main" id="{73D97062-8A05-08FA-E6BF-C84EB5D3F01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6FC53197-D374-2026-8ACF-F63AC5245080}"/>
              </a:ext>
            </a:extLst>
          </p:cNvPr>
          <p:cNvSpPr>
            <a:spLocks noGrp="1"/>
          </p:cNvSpPr>
          <p:nvPr>
            <p:ph type="sldNum" sz="quarter" idx="16"/>
          </p:nvPr>
        </p:nvSpPr>
        <p:spPr/>
        <p:txBody>
          <a:bodyPr/>
          <a:lstStyle/>
          <a:p>
            <a:fld id="{2BA667B7-7BA5-4DB2-A058-B66A386C003C}" type="slidenum">
              <a:rPr lang="en-SG" smtClean="0"/>
              <a:t>16</a:t>
            </a:fld>
            <a:endParaRPr lang="en-SG"/>
          </a:p>
        </p:txBody>
      </p:sp>
      <p:sp>
        <p:nvSpPr>
          <p:cNvPr id="5" name="Content Placeholder 4">
            <a:extLst>
              <a:ext uri="{FF2B5EF4-FFF2-40B4-BE49-F238E27FC236}">
                <a16:creationId xmlns:a16="http://schemas.microsoft.com/office/drawing/2014/main" id="{20013F78-0B2F-E732-BE38-5E1F76B5B1BB}"/>
              </a:ext>
            </a:extLst>
          </p:cNvPr>
          <p:cNvSpPr>
            <a:spLocks noGrp="1"/>
          </p:cNvSpPr>
          <p:nvPr>
            <p:ph sz="quarter" idx="17"/>
          </p:nvPr>
        </p:nvSpPr>
        <p:spPr/>
        <p:txBody>
          <a:bodyPr>
            <a:normAutofit/>
          </a:bodyPr>
          <a:lstStyle/>
          <a:p>
            <a:pPr marL="0" indent="0">
              <a:buNone/>
            </a:pPr>
            <a:r>
              <a:rPr lang="en-US" sz="2200" b="1" dirty="0"/>
              <a:t>3.4 </a:t>
            </a:r>
            <a:r>
              <a:rPr lang="en-US" sz="2200" b="1" dirty="0" err="1"/>
              <a:t>Sơ</a:t>
            </a:r>
            <a:r>
              <a:rPr lang="en-US" sz="2200" b="1" dirty="0"/>
              <a:t> </a:t>
            </a:r>
            <a:r>
              <a:rPr lang="en-US" sz="2200" b="1" dirty="0" err="1"/>
              <a:t>đồ</a:t>
            </a:r>
            <a:r>
              <a:rPr lang="en-US" sz="2200" b="1" dirty="0"/>
              <a:t> </a:t>
            </a:r>
            <a:r>
              <a:rPr lang="en-US" sz="2200" b="1" dirty="0" err="1"/>
              <a:t>nối</a:t>
            </a:r>
            <a:r>
              <a:rPr lang="en-US" sz="2200" b="1" dirty="0"/>
              <a:t> </a:t>
            </a:r>
            <a:r>
              <a:rPr lang="en-US" sz="2200" b="1" dirty="0" err="1"/>
              <a:t>dây</a:t>
            </a:r>
            <a:endParaRPr lang="en-US" sz="2200" b="1" dirty="0"/>
          </a:p>
          <a:p>
            <a:pPr marL="0" indent="0" algn="just">
              <a:buNone/>
            </a:pPr>
            <a:endParaRPr lang="en-US" dirty="0"/>
          </a:p>
        </p:txBody>
      </p:sp>
      <p:sp>
        <p:nvSpPr>
          <p:cNvPr id="6" name="Rectangle 2">
            <a:extLst>
              <a:ext uri="{FF2B5EF4-FFF2-40B4-BE49-F238E27FC236}">
                <a16:creationId xmlns:a16="http://schemas.microsoft.com/office/drawing/2014/main" id="{6C8C3FBD-AC99-622D-07F2-1344B1450768}"/>
              </a:ext>
            </a:extLst>
          </p:cNvPr>
          <p:cNvSpPr>
            <a:spLocks noChangeArrowheads="1"/>
          </p:cNvSpPr>
          <p:nvPr/>
        </p:nvSpPr>
        <p:spPr bwMode="auto">
          <a:xfrm>
            <a:off x="3636580" y="3773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TextBox 15">
            <a:extLst>
              <a:ext uri="{FF2B5EF4-FFF2-40B4-BE49-F238E27FC236}">
                <a16:creationId xmlns:a16="http://schemas.microsoft.com/office/drawing/2014/main" id="{E5A65677-6CF0-3A09-94C5-823E7B926C43}"/>
              </a:ext>
            </a:extLst>
          </p:cNvPr>
          <p:cNvSpPr txBox="1"/>
          <p:nvPr/>
        </p:nvSpPr>
        <p:spPr>
          <a:xfrm>
            <a:off x="1057376" y="5801541"/>
            <a:ext cx="6096000" cy="369332"/>
          </a:xfrm>
          <a:prstGeom prst="rect">
            <a:avLst/>
          </a:prstGeom>
          <a:noFill/>
        </p:spPr>
        <p:txBody>
          <a:bodyPr wrap="square">
            <a:spAutoFit/>
          </a:bodyPr>
          <a:lstStyle/>
          <a:p>
            <a:pPr algn="ctr">
              <a:spcAft>
                <a:spcPts val="1000"/>
              </a:spcAft>
            </a:pPr>
            <a:r>
              <a:rPr lang="en-US" sz="1800" dirty="0" err="1">
                <a:effectLst/>
                <a:latin typeface="Arial" panose="020B0604020202020204" pitchFamily="34" charset="0"/>
                <a:ea typeface="Times New Roman" panose="02020603050405020304" pitchFamily="18" charset="0"/>
                <a:cs typeface="Arial" panose="020B0604020202020204" pitchFamily="34" charset="0"/>
              </a:rPr>
              <a:t>Hình</a:t>
            </a:r>
            <a:r>
              <a:rPr lang="en-US" sz="1800" dirty="0">
                <a:effectLst/>
                <a:latin typeface="Arial" panose="020B0604020202020204" pitchFamily="34" charset="0"/>
                <a:ea typeface="Times New Roman" panose="02020603050405020304" pitchFamily="18" charset="0"/>
                <a:cs typeface="Arial" panose="020B0604020202020204" pitchFamily="34" charset="0"/>
              </a:rPr>
              <a:t> 3.1: </a:t>
            </a:r>
            <a:r>
              <a:rPr lang="en-US" sz="1800" dirty="0" err="1">
                <a:effectLst/>
                <a:latin typeface="Arial" panose="020B0604020202020204" pitchFamily="34" charset="0"/>
                <a:ea typeface="Times New Roman" panose="02020603050405020304" pitchFamily="18" charset="0"/>
                <a:cs typeface="Arial" panose="020B0604020202020204" pitchFamily="34" charset="0"/>
              </a:rPr>
              <a:t>Sơ</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đồ</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nối</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dây</a:t>
            </a:r>
            <a:endParaRPr lang="en-US" sz="12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8" name="Picture 7" descr="How to access Raspberry pi 4 remotely with VNC direct and cloud connection  - Robotica DIY">
            <a:extLst>
              <a:ext uri="{FF2B5EF4-FFF2-40B4-BE49-F238E27FC236}">
                <a16:creationId xmlns:a16="http://schemas.microsoft.com/office/drawing/2014/main" id="{F98FBEE9-F409-B911-3016-63DECED9D77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0405" y="2654710"/>
            <a:ext cx="3599815" cy="2130693"/>
          </a:xfrm>
          <a:prstGeom prst="rect">
            <a:avLst/>
          </a:prstGeom>
          <a:noFill/>
          <a:ln>
            <a:noFill/>
          </a:ln>
        </p:spPr>
      </p:pic>
      <p:sp>
        <p:nvSpPr>
          <p:cNvPr id="11" name="TextBox 10">
            <a:extLst>
              <a:ext uri="{FF2B5EF4-FFF2-40B4-BE49-F238E27FC236}">
                <a16:creationId xmlns:a16="http://schemas.microsoft.com/office/drawing/2014/main" id="{2604D178-B3ED-F8EC-6E4C-366040E97D0E}"/>
              </a:ext>
            </a:extLst>
          </p:cNvPr>
          <p:cNvSpPr txBox="1"/>
          <p:nvPr/>
        </p:nvSpPr>
        <p:spPr>
          <a:xfrm>
            <a:off x="7905135" y="4920731"/>
            <a:ext cx="3866998" cy="646331"/>
          </a:xfrm>
          <a:prstGeom prst="rect">
            <a:avLst/>
          </a:prstGeom>
          <a:noFill/>
        </p:spPr>
        <p:txBody>
          <a:bodyPr wrap="square">
            <a:spAutoFit/>
          </a:bodyPr>
          <a:lstStyle/>
          <a:p>
            <a:pPr algn="ctr">
              <a:spcAft>
                <a:spcPts val="1000"/>
              </a:spcAft>
            </a:pPr>
            <a:r>
              <a:rPr lang="en-US" sz="1800">
                <a:effectLst/>
                <a:latin typeface="Arial "/>
                <a:ea typeface="Times New Roman" panose="02020603050405020304" pitchFamily="18" charset="0"/>
              </a:rPr>
              <a:t>Hình 3.2: Giao tiếp Raspberry và máy tính qua Wifi</a:t>
            </a:r>
            <a:endParaRPr lang="en-US" sz="1200">
              <a:effectLst/>
              <a:latin typeface="Arial "/>
              <a:ea typeface="Times New Roman" panose="02020603050405020304" pitchFamily="18" charset="0"/>
            </a:endParaRPr>
          </a:p>
        </p:txBody>
      </p:sp>
      <p:cxnSp>
        <p:nvCxnSpPr>
          <p:cNvPr id="13" name="Straight Connector 12">
            <a:extLst>
              <a:ext uri="{FF2B5EF4-FFF2-40B4-BE49-F238E27FC236}">
                <a16:creationId xmlns:a16="http://schemas.microsoft.com/office/drawing/2014/main" id="{5C2226AF-AF12-5E69-4402-3FCA676E1309}"/>
              </a:ext>
            </a:extLst>
          </p:cNvPr>
          <p:cNvCxnSpPr/>
          <p:nvPr/>
        </p:nvCxnSpPr>
        <p:spPr>
          <a:xfrm>
            <a:off x="7981068" y="1177017"/>
            <a:ext cx="11782" cy="504845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9" name="Picture 8" descr="Diagram, schematic&#10;&#10;Description automatically generated">
            <a:extLst>
              <a:ext uri="{FF2B5EF4-FFF2-40B4-BE49-F238E27FC236}">
                <a16:creationId xmlns:a16="http://schemas.microsoft.com/office/drawing/2014/main" id="{40C1F4CE-5CBD-E784-AB3E-21DDC9A1C738}"/>
              </a:ext>
            </a:extLst>
          </p:cNvPr>
          <p:cNvPicPr>
            <a:picLocks noChangeAspect="1"/>
          </p:cNvPicPr>
          <p:nvPr/>
        </p:nvPicPr>
        <p:blipFill>
          <a:blip r:embed="rId4"/>
          <a:stretch>
            <a:fillRect/>
          </a:stretch>
        </p:blipFill>
        <p:spPr>
          <a:xfrm>
            <a:off x="513836" y="1583326"/>
            <a:ext cx="7347859" cy="4218215"/>
          </a:xfrm>
          <a:prstGeom prst="rect">
            <a:avLst/>
          </a:prstGeom>
        </p:spPr>
      </p:pic>
    </p:spTree>
    <p:extLst>
      <p:ext uri="{BB962C8B-B14F-4D97-AF65-F5344CB8AC3E}">
        <p14:creationId xmlns:p14="http://schemas.microsoft.com/office/powerpoint/2010/main" val="10324026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1876E-EA30-39FA-89DD-CC6E8F4C4933}"/>
              </a:ext>
            </a:extLst>
          </p:cNvPr>
          <p:cNvSpPr>
            <a:spLocks noGrp="1"/>
          </p:cNvSpPr>
          <p:nvPr>
            <p:ph type="body" sz="quarter" idx="13"/>
          </p:nvPr>
        </p:nvSpPr>
        <p:spPr/>
        <p:txBody>
          <a:bodyPr/>
          <a:lstStyle/>
          <a:p>
            <a:pPr>
              <a:buFont typeface="+mj-lt"/>
              <a:buAutoNum type="arabicPeriod" startAt="3"/>
            </a:pPr>
            <a:r>
              <a:rPr lang="en-US" b="1"/>
              <a:t>Thiết kế hệ thống</a:t>
            </a:r>
            <a:endParaRPr lang="en-US" b="1" dirty="0"/>
          </a:p>
        </p:txBody>
      </p:sp>
      <p:sp>
        <p:nvSpPr>
          <p:cNvPr id="3" name="Date Placeholder 2">
            <a:extLst>
              <a:ext uri="{FF2B5EF4-FFF2-40B4-BE49-F238E27FC236}">
                <a16:creationId xmlns:a16="http://schemas.microsoft.com/office/drawing/2014/main" id="{73D97062-8A05-08FA-E6BF-C84EB5D3F01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6FC53197-D374-2026-8ACF-F63AC5245080}"/>
              </a:ext>
            </a:extLst>
          </p:cNvPr>
          <p:cNvSpPr>
            <a:spLocks noGrp="1"/>
          </p:cNvSpPr>
          <p:nvPr>
            <p:ph type="sldNum" sz="quarter" idx="16"/>
          </p:nvPr>
        </p:nvSpPr>
        <p:spPr/>
        <p:txBody>
          <a:bodyPr/>
          <a:lstStyle/>
          <a:p>
            <a:fld id="{2BA667B7-7BA5-4DB2-A058-B66A386C003C}" type="slidenum">
              <a:rPr lang="en-SG" smtClean="0"/>
              <a:t>17</a:t>
            </a:fld>
            <a:endParaRPr lang="en-SG"/>
          </a:p>
        </p:txBody>
      </p:sp>
      <p:sp>
        <p:nvSpPr>
          <p:cNvPr id="5" name="Content Placeholder 4">
            <a:extLst>
              <a:ext uri="{FF2B5EF4-FFF2-40B4-BE49-F238E27FC236}">
                <a16:creationId xmlns:a16="http://schemas.microsoft.com/office/drawing/2014/main" id="{20013F78-0B2F-E732-BE38-5E1F76B5B1BB}"/>
              </a:ext>
            </a:extLst>
          </p:cNvPr>
          <p:cNvSpPr>
            <a:spLocks noGrp="1"/>
          </p:cNvSpPr>
          <p:nvPr>
            <p:ph sz="quarter" idx="17"/>
          </p:nvPr>
        </p:nvSpPr>
        <p:spPr/>
        <p:txBody>
          <a:bodyPr>
            <a:normAutofit/>
          </a:bodyPr>
          <a:lstStyle/>
          <a:p>
            <a:pPr marL="0" indent="0">
              <a:buNone/>
            </a:pPr>
            <a:r>
              <a:rPr lang="en-US" sz="2200" b="1" dirty="0"/>
              <a:t>3.5 </a:t>
            </a:r>
            <a:r>
              <a:rPr lang="en-US" sz="2200" b="1" dirty="0" err="1"/>
              <a:t>Xây</a:t>
            </a:r>
            <a:r>
              <a:rPr lang="en-US" sz="2200" b="1" dirty="0"/>
              <a:t> </a:t>
            </a:r>
            <a:r>
              <a:rPr lang="en-US" sz="2200" b="1" dirty="0" err="1"/>
              <a:t>dựng</a:t>
            </a:r>
            <a:r>
              <a:rPr lang="en-US" sz="2200" b="1" dirty="0"/>
              <a:t> </a:t>
            </a:r>
            <a:r>
              <a:rPr lang="en-US" sz="2200" b="1" dirty="0" err="1"/>
              <a:t>phần</a:t>
            </a:r>
            <a:r>
              <a:rPr lang="en-US" sz="2200" b="1" dirty="0"/>
              <a:t> </a:t>
            </a:r>
            <a:r>
              <a:rPr lang="en-US" sz="2200" b="1" dirty="0" err="1"/>
              <a:t>cứng</a:t>
            </a:r>
            <a:endParaRPr lang="en-US" sz="2200" b="1" dirty="0"/>
          </a:p>
          <a:p>
            <a:pPr marL="0" indent="0" algn="just">
              <a:buNone/>
            </a:pPr>
            <a:endParaRPr lang="en-US" dirty="0"/>
          </a:p>
        </p:txBody>
      </p:sp>
      <p:sp>
        <p:nvSpPr>
          <p:cNvPr id="6" name="Rectangle 2">
            <a:extLst>
              <a:ext uri="{FF2B5EF4-FFF2-40B4-BE49-F238E27FC236}">
                <a16:creationId xmlns:a16="http://schemas.microsoft.com/office/drawing/2014/main" id="{6C8C3FBD-AC99-622D-07F2-1344B1450768}"/>
              </a:ext>
            </a:extLst>
          </p:cNvPr>
          <p:cNvSpPr>
            <a:spLocks noChangeArrowheads="1"/>
          </p:cNvSpPr>
          <p:nvPr/>
        </p:nvSpPr>
        <p:spPr bwMode="auto">
          <a:xfrm>
            <a:off x="3636580" y="3773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TextBox 15">
            <a:extLst>
              <a:ext uri="{FF2B5EF4-FFF2-40B4-BE49-F238E27FC236}">
                <a16:creationId xmlns:a16="http://schemas.microsoft.com/office/drawing/2014/main" id="{E5A65677-6CF0-3A09-94C5-823E7B926C43}"/>
              </a:ext>
            </a:extLst>
          </p:cNvPr>
          <p:cNvSpPr txBox="1"/>
          <p:nvPr/>
        </p:nvSpPr>
        <p:spPr>
          <a:xfrm>
            <a:off x="3318795" y="5857057"/>
            <a:ext cx="6096000" cy="369332"/>
          </a:xfrm>
          <a:prstGeom prst="rect">
            <a:avLst/>
          </a:prstGeom>
          <a:noFill/>
        </p:spPr>
        <p:txBody>
          <a:bodyPr wrap="square">
            <a:spAutoFit/>
          </a:bodyPr>
          <a:lstStyle/>
          <a:p>
            <a:pPr algn="ctr">
              <a:spcAft>
                <a:spcPts val="1000"/>
              </a:spcAft>
            </a:pPr>
            <a:r>
              <a:rPr lang="en-US" sz="1800" err="1">
                <a:effectLst/>
                <a:latin typeface="Arial" panose="020B0604020202020204" pitchFamily="34" charset="0"/>
                <a:ea typeface="Times New Roman" panose="02020603050405020304" pitchFamily="18" charset="0"/>
                <a:cs typeface="Arial" panose="020B0604020202020204" pitchFamily="34" charset="0"/>
              </a:rPr>
              <a:t>Hình</a:t>
            </a:r>
            <a:r>
              <a:rPr lang="en-US" sz="1800">
                <a:effectLst/>
                <a:latin typeface="Arial" panose="020B0604020202020204" pitchFamily="34" charset="0"/>
                <a:ea typeface="Times New Roman" panose="02020603050405020304" pitchFamily="18" charset="0"/>
                <a:cs typeface="Arial" panose="020B0604020202020204" pitchFamily="34" charset="0"/>
              </a:rPr>
              <a:t> 3.3: </a:t>
            </a:r>
            <a:r>
              <a:rPr lang="en-US" sz="1800" dirty="0" err="1">
                <a:effectLst/>
                <a:latin typeface="Arial" panose="020B0604020202020204" pitchFamily="34" charset="0"/>
                <a:ea typeface="Times New Roman" panose="02020603050405020304" pitchFamily="18" charset="0"/>
                <a:cs typeface="Arial" panose="020B0604020202020204" pitchFamily="34" charset="0"/>
              </a:rPr>
              <a:t>Tổng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quan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phần</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cứng</a:t>
            </a:r>
            <a:r>
              <a:rPr lang="en-US" sz="1800" dirty="0">
                <a:effectLst/>
                <a:latin typeface="Arial" panose="020B0604020202020204" pitchFamily="34" charset="0"/>
                <a:ea typeface="Times New Roman" panose="02020603050405020304" pitchFamily="18" charset="0"/>
                <a:cs typeface="Arial" panose="020B0604020202020204" pitchFamily="34" charset="0"/>
              </a:rPr>
              <a:t> Drone</a:t>
            </a:r>
            <a:endParaRPr lang="en-US" sz="12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7" name="Picture 6" descr="Diagram&#10;&#10;Description automatically generated">
            <a:extLst>
              <a:ext uri="{FF2B5EF4-FFF2-40B4-BE49-F238E27FC236}">
                <a16:creationId xmlns:a16="http://schemas.microsoft.com/office/drawing/2014/main" id="{F2DD5B61-7419-D28F-1ABE-93D27EA4D5E7}"/>
              </a:ext>
            </a:extLst>
          </p:cNvPr>
          <p:cNvPicPr>
            <a:picLocks noChangeAspect="1"/>
          </p:cNvPicPr>
          <p:nvPr/>
        </p:nvPicPr>
        <p:blipFill>
          <a:blip r:embed="rId3"/>
          <a:stretch>
            <a:fillRect/>
          </a:stretch>
        </p:blipFill>
        <p:spPr>
          <a:xfrm>
            <a:off x="2921876" y="1519941"/>
            <a:ext cx="7189075" cy="4353394"/>
          </a:xfrm>
          <a:prstGeom prst="rect">
            <a:avLst/>
          </a:prstGeom>
        </p:spPr>
      </p:pic>
    </p:spTree>
    <p:extLst>
      <p:ext uri="{BB962C8B-B14F-4D97-AF65-F5344CB8AC3E}">
        <p14:creationId xmlns:p14="http://schemas.microsoft.com/office/powerpoint/2010/main" val="413151426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1876E-EA30-39FA-89DD-CC6E8F4C4933}"/>
              </a:ext>
            </a:extLst>
          </p:cNvPr>
          <p:cNvSpPr>
            <a:spLocks noGrp="1"/>
          </p:cNvSpPr>
          <p:nvPr>
            <p:ph type="body" sz="quarter" idx="13"/>
          </p:nvPr>
        </p:nvSpPr>
        <p:spPr/>
        <p:txBody>
          <a:bodyPr/>
          <a:lstStyle/>
          <a:p>
            <a:pPr>
              <a:buFont typeface="+mj-lt"/>
              <a:buAutoNum type="arabicPeriod" startAt="4"/>
            </a:pPr>
            <a:r>
              <a:rPr lang="en-US" b="1" dirty="0" err="1"/>
              <a:t>Thuật</a:t>
            </a:r>
            <a:r>
              <a:rPr lang="en-US" b="1" dirty="0"/>
              <a:t> </a:t>
            </a:r>
            <a:r>
              <a:rPr lang="en-US" b="1" dirty="0" err="1"/>
              <a:t>toán</a:t>
            </a:r>
            <a:r>
              <a:rPr lang="en-US" b="1" dirty="0"/>
              <a:t> </a:t>
            </a:r>
            <a:r>
              <a:rPr lang="en-US" b="1" dirty="0" err="1"/>
              <a:t>điều</a:t>
            </a:r>
            <a:r>
              <a:rPr lang="en-US" b="1" dirty="0"/>
              <a:t> </a:t>
            </a:r>
            <a:r>
              <a:rPr lang="en-US" b="1" dirty="0" err="1"/>
              <a:t>khiển</a:t>
            </a:r>
            <a:endParaRPr lang="en-US" b="1" dirty="0"/>
          </a:p>
        </p:txBody>
      </p:sp>
      <p:sp>
        <p:nvSpPr>
          <p:cNvPr id="3" name="Date Placeholder 2">
            <a:extLst>
              <a:ext uri="{FF2B5EF4-FFF2-40B4-BE49-F238E27FC236}">
                <a16:creationId xmlns:a16="http://schemas.microsoft.com/office/drawing/2014/main" id="{73D97062-8A05-08FA-E6BF-C84EB5D3F01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6FC53197-D374-2026-8ACF-F63AC5245080}"/>
              </a:ext>
            </a:extLst>
          </p:cNvPr>
          <p:cNvSpPr>
            <a:spLocks noGrp="1"/>
          </p:cNvSpPr>
          <p:nvPr>
            <p:ph type="sldNum" sz="quarter" idx="16"/>
          </p:nvPr>
        </p:nvSpPr>
        <p:spPr/>
        <p:txBody>
          <a:bodyPr/>
          <a:lstStyle/>
          <a:p>
            <a:fld id="{2BA667B7-7BA5-4DB2-A058-B66A386C003C}" type="slidenum">
              <a:rPr lang="en-SG" smtClean="0"/>
              <a:t>18</a:t>
            </a:fld>
            <a:endParaRPr lang="en-SG"/>
          </a:p>
        </p:txBody>
      </p:sp>
      <p:sp>
        <p:nvSpPr>
          <p:cNvPr id="5" name="Content Placeholder 4">
            <a:extLst>
              <a:ext uri="{FF2B5EF4-FFF2-40B4-BE49-F238E27FC236}">
                <a16:creationId xmlns:a16="http://schemas.microsoft.com/office/drawing/2014/main" id="{20013F78-0B2F-E732-BE38-5E1F76B5B1BB}"/>
              </a:ext>
            </a:extLst>
          </p:cNvPr>
          <p:cNvSpPr>
            <a:spLocks noGrp="1"/>
          </p:cNvSpPr>
          <p:nvPr>
            <p:ph sz="quarter" idx="17"/>
          </p:nvPr>
        </p:nvSpPr>
        <p:spPr/>
        <p:txBody>
          <a:bodyPr>
            <a:normAutofit/>
          </a:bodyPr>
          <a:lstStyle/>
          <a:p>
            <a:pPr marL="0" indent="0">
              <a:buNone/>
            </a:pPr>
            <a:r>
              <a:rPr lang="en-US" sz="2200" b="1"/>
              <a:t>4.1 </a:t>
            </a:r>
            <a:r>
              <a:rPr lang="en-US" sz="2200" b="1" dirty="0" err="1"/>
              <a:t>Thiết</a:t>
            </a:r>
            <a:r>
              <a:rPr lang="en-US" sz="2200" b="1" dirty="0"/>
              <a:t> </a:t>
            </a:r>
            <a:r>
              <a:rPr lang="en-US" sz="2200" b="1" dirty="0" err="1"/>
              <a:t>kế</a:t>
            </a:r>
            <a:r>
              <a:rPr lang="en-US" sz="2200" b="1" dirty="0"/>
              <a:t> </a:t>
            </a:r>
            <a:r>
              <a:rPr lang="en-US" sz="2200" b="1" dirty="0" err="1"/>
              <a:t>bộ</a:t>
            </a:r>
            <a:r>
              <a:rPr lang="en-US" sz="2200" b="1" dirty="0"/>
              <a:t> </a:t>
            </a:r>
            <a:r>
              <a:rPr lang="en-US" sz="2200" b="1" dirty="0" err="1"/>
              <a:t>lọc</a:t>
            </a:r>
            <a:r>
              <a:rPr lang="en-US" sz="2200" b="1" dirty="0"/>
              <a:t> Kalman</a:t>
            </a:r>
          </a:p>
          <a:p>
            <a:pPr marL="0" indent="0" algn="just">
              <a:lnSpc>
                <a:spcPct val="150000"/>
              </a:lnSpc>
              <a:buNone/>
            </a:pPr>
            <a:r>
              <a:rPr lang="en-US"/>
              <a:t>- </a:t>
            </a:r>
            <a:r>
              <a:rPr lang="vi-VN"/>
              <a:t>Ở </a:t>
            </a:r>
            <a:r>
              <a:rPr lang="vi-VN" dirty="0"/>
              <a:t>trong đề tài này, bộ lọc Kalman được sử dụng để lọc tín hiệu đọc về từ cảm biến khoảng cách TF Lunar 1D</a:t>
            </a:r>
            <a:r>
              <a:rPr lang="vi-VN"/>
              <a:t>. </a:t>
            </a:r>
            <a:endParaRPr lang="en-US"/>
          </a:p>
          <a:p>
            <a:pPr marL="0" indent="0" algn="just">
              <a:lnSpc>
                <a:spcPct val="150000"/>
              </a:lnSpc>
              <a:buNone/>
            </a:pPr>
            <a:r>
              <a:rPr lang="en-US"/>
              <a:t>- </a:t>
            </a:r>
            <a:r>
              <a:rPr lang="vi-VN"/>
              <a:t>Sau </a:t>
            </a:r>
            <a:r>
              <a:rPr lang="vi-VN" dirty="0"/>
              <a:t>khi cất cánh được một thời gian rất ngắn, Quadcopter cần phải định vị trong không gian. Chính vì vậy, cảm biến khoảng cách được sử dụng để đo khoảng cách từ quadcopter đến mặt đất và gửi về máy tính trung tâm để xử lý</a:t>
            </a:r>
            <a:r>
              <a:rPr lang="vi-VN"/>
              <a:t>. </a:t>
            </a:r>
            <a:endParaRPr lang="en-US"/>
          </a:p>
          <a:p>
            <a:pPr marL="0" indent="0" algn="just">
              <a:lnSpc>
                <a:spcPct val="150000"/>
              </a:lnSpc>
              <a:buNone/>
            </a:pPr>
            <a:r>
              <a:rPr lang="en-US"/>
              <a:t>- </a:t>
            </a:r>
            <a:r>
              <a:rPr lang="vi-VN"/>
              <a:t>Do </a:t>
            </a:r>
            <a:r>
              <a:rPr lang="vi-VN" dirty="0"/>
              <a:t>chỉ có một giá trị đầu vào, nên sử dụng bộ điều </a:t>
            </a:r>
            <a:r>
              <a:rPr lang="vi-VN"/>
              <a:t>khiển </a:t>
            </a:r>
            <a:r>
              <a:rPr lang="en-US"/>
              <a:t>        .</a:t>
            </a:r>
          </a:p>
          <a:p>
            <a:pPr marL="0" indent="0" algn="just">
              <a:lnSpc>
                <a:spcPct val="150000"/>
              </a:lnSpc>
              <a:buNone/>
            </a:pPr>
            <a:r>
              <a:rPr lang="en-US"/>
              <a:t>- </a:t>
            </a:r>
            <a:r>
              <a:rPr lang="en-US">
                <a:effectLst/>
                <a:ea typeface="Times New Roman" panose="02020603050405020304" pitchFamily="18" charset="0"/>
              </a:rPr>
              <a:t>Phương trình ngoại suy trạng thái được mô tả như sau: </a:t>
            </a:r>
          </a:p>
          <a:p>
            <a:pPr marL="0" indent="0" algn="just">
              <a:lnSpc>
                <a:spcPct val="150000"/>
              </a:lnSpc>
              <a:buNone/>
            </a:pPr>
            <a:endParaRPr lang="en-US" dirty="0"/>
          </a:p>
          <a:p>
            <a:pPr marL="0" indent="0" algn="just">
              <a:buNone/>
            </a:pPr>
            <a:endParaRPr lang="en-US" dirty="0"/>
          </a:p>
        </p:txBody>
      </p:sp>
      <p:sp>
        <p:nvSpPr>
          <p:cNvPr id="6" name="Rectangle 2">
            <a:extLst>
              <a:ext uri="{FF2B5EF4-FFF2-40B4-BE49-F238E27FC236}">
                <a16:creationId xmlns:a16="http://schemas.microsoft.com/office/drawing/2014/main" id="{6C8C3FBD-AC99-622D-07F2-1344B1450768}"/>
              </a:ext>
            </a:extLst>
          </p:cNvPr>
          <p:cNvSpPr>
            <a:spLocks noChangeArrowheads="1"/>
          </p:cNvSpPr>
          <p:nvPr/>
        </p:nvSpPr>
        <p:spPr bwMode="auto">
          <a:xfrm>
            <a:off x="3636580" y="3773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C864735D-FF0A-ED0E-BBA5-285732AD0E06}"/>
              </a:ext>
            </a:extLst>
          </p:cNvPr>
          <p:cNvGraphicFramePr>
            <a:graphicFrameLocks noChangeAspect="1"/>
          </p:cNvGraphicFramePr>
          <p:nvPr>
            <p:extLst>
              <p:ext uri="{D42A27DB-BD31-4B8C-83A1-F6EECF244321}">
                <p14:modId xmlns:p14="http://schemas.microsoft.com/office/powerpoint/2010/main" val="1491809131"/>
              </p:ext>
            </p:extLst>
          </p:nvPr>
        </p:nvGraphicFramePr>
        <p:xfrm>
          <a:off x="7089903" y="4281432"/>
          <a:ext cx="558362" cy="335017"/>
        </p:xfrm>
        <a:graphic>
          <a:graphicData uri="http://schemas.openxmlformats.org/presentationml/2006/ole">
            <mc:AlternateContent xmlns:mc="http://schemas.openxmlformats.org/markup-compatibility/2006">
              <mc:Choice xmlns:v="urn:schemas-microsoft-com:vml" Requires="v">
                <p:oleObj name="Equation" r:id="rId3" imgW="380704" imgH="228928" progId="Equation.DSMT4">
                  <p:embed/>
                </p:oleObj>
              </mc:Choice>
              <mc:Fallback>
                <p:oleObj name="Equation" r:id="rId3" imgW="380704" imgH="228928" progId="Equation.DSMT4">
                  <p:embed/>
                  <p:pic>
                    <p:nvPicPr>
                      <p:cNvPr id="0" name=""/>
                      <p:cNvPicPr/>
                      <p:nvPr/>
                    </p:nvPicPr>
                    <p:blipFill>
                      <a:blip r:embed="rId4"/>
                      <a:stretch>
                        <a:fillRect/>
                      </a:stretch>
                    </p:blipFill>
                    <p:spPr>
                      <a:xfrm>
                        <a:off x="7089903" y="4281432"/>
                        <a:ext cx="558362" cy="335017"/>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AE315AB8-BDEC-5AB0-67A4-8B2F38F729D1}"/>
              </a:ext>
            </a:extLst>
          </p:cNvPr>
          <p:cNvGraphicFramePr>
            <a:graphicFrameLocks noChangeAspect="1"/>
          </p:cNvGraphicFramePr>
          <p:nvPr>
            <p:extLst>
              <p:ext uri="{D42A27DB-BD31-4B8C-83A1-F6EECF244321}">
                <p14:modId xmlns:p14="http://schemas.microsoft.com/office/powerpoint/2010/main" val="995453503"/>
              </p:ext>
            </p:extLst>
          </p:nvPr>
        </p:nvGraphicFramePr>
        <p:xfrm>
          <a:off x="7089903" y="4816715"/>
          <a:ext cx="1651548" cy="371598"/>
        </p:xfrm>
        <a:graphic>
          <a:graphicData uri="http://schemas.openxmlformats.org/presentationml/2006/ole">
            <mc:AlternateContent xmlns:mc="http://schemas.openxmlformats.org/markup-compatibility/2006">
              <mc:Choice xmlns:v="urn:schemas-microsoft-com:vml" Requires="v">
                <p:oleObj name="Equation" r:id="rId5" imgW="1015920" imgH="228600" progId="Equation.DSMT4">
                  <p:embed/>
                </p:oleObj>
              </mc:Choice>
              <mc:Fallback>
                <p:oleObj name="Equation" r:id="rId5" imgW="1015920" imgH="228600" progId="Equation.DSMT4">
                  <p:embed/>
                  <p:pic>
                    <p:nvPicPr>
                      <p:cNvPr id="0" name=""/>
                      <p:cNvPicPr/>
                      <p:nvPr/>
                    </p:nvPicPr>
                    <p:blipFill>
                      <a:blip r:embed="rId6"/>
                      <a:stretch>
                        <a:fillRect/>
                      </a:stretch>
                    </p:blipFill>
                    <p:spPr>
                      <a:xfrm>
                        <a:off x="7089903" y="4816715"/>
                        <a:ext cx="1651548" cy="371598"/>
                      </a:xfrm>
                      <a:prstGeom prst="rect">
                        <a:avLst/>
                      </a:prstGeom>
                    </p:spPr>
                  </p:pic>
                </p:oleObj>
              </mc:Fallback>
            </mc:AlternateContent>
          </a:graphicData>
        </a:graphic>
      </p:graphicFrame>
    </p:spTree>
    <p:extLst>
      <p:ext uri="{BB962C8B-B14F-4D97-AF65-F5344CB8AC3E}">
        <p14:creationId xmlns:p14="http://schemas.microsoft.com/office/powerpoint/2010/main" val="30081621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1876E-EA30-39FA-89DD-CC6E8F4C4933}"/>
              </a:ext>
            </a:extLst>
          </p:cNvPr>
          <p:cNvSpPr>
            <a:spLocks noGrp="1"/>
          </p:cNvSpPr>
          <p:nvPr>
            <p:ph type="body" sz="quarter" idx="13"/>
          </p:nvPr>
        </p:nvSpPr>
        <p:spPr/>
        <p:txBody>
          <a:bodyPr/>
          <a:lstStyle/>
          <a:p>
            <a:pPr>
              <a:buFont typeface="+mj-lt"/>
              <a:buAutoNum type="arabicPeriod" startAt="4"/>
            </a:pPr>
            <a:r>
              <a:rPr lang="en-US" b="1"/>
              <a:t>Thuật toán điều khiển</a:t>
            </a:r>
            <a:endParaRPr lang="en-US" b="1" dirty="0"/>
          </a:p>
        </p:txBody>
      </p:sp>
      <p:sp>
        <p:nvSpPr>
          <p:cNvPr id="3" name="Date Placeholder 2">
            <a:extLst>
              <a:ext uri="{FF2B5EF4-FFF2-40B4-BE49-F238E27FC236}">
                <a16:creationId xmlns:a16="http://schemas.microsoft.com/office/drawing/2014/main" id="{73D97062-8A05-08FA-E6BF-C84EB5D3F01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6FC53197-D374-2026-8ACF-F63AC5245080}"/>
              </a:ext>
            </a:extLst>
          </p:cNvPr>
          <p:cNvSpPr>
            <a:spLocks noGrp="1"/>
          </p:cNvSpPr>
          <p:nvPr>
            <p:ph type="sldNum" sz="quarter" idx="16"/>
          </p:nvPr>
        </p:nvSpPr>
        <p:spPr/>
        <p:txBody>
          <a:bodyPr/>
          <a:lstStyle/>
          <a:p>
            <a:fld id="{2BA667B7-7BA5-4DB2-A058-B66A386C003C}" type="slidenum">
              <a:rPr lang="en-SG" smtClean="0"/>
              <a:t>19</a:t>
            </a:fld>
            <a:endParaRPr lang="en-SG"/>
          </a:p>
        </p:txBody>
      </p:sp>
      <p:sp>
        <p:nvSpPr>
          <p:cNvPr id="5" name="Content Placeholder 4">
            <a:extLst>
              <a:ext uri="{FF2B5EF4-FFF2-40B4-BE49-F238E27FC236}">
                <a16:creationId xmlns:a16="http://schemas.microsoft.com/office/drawing/2014/main" id="{20013F78-0B2F-E732-BE38-5E1F76B5B1BB}"/>
              </a:ext>
            </a:extLst>
          </p:cNvPr>
          <p:cNvSpPr>
            <a:spLocks noGrp="1"/>
          </p:cNvSpPr>
          <p:nvPr>
            <p:ph sz="quarter" idx="17"/>
          </p:nvPr>
        </p:nvSpPr>
        <p:spPr/>
        <p:txBody>
          <a:bodyPr>
            <a:normAutofit/>
          </a:bodyPr>
          <a:lstStyle/>
          <a:p>
            <a:pPr marL="0" indent="0">
              <a:buNone/>
            </a:pPr>
            <a:r>
              <a:rPr lang="en-US" sz="2200" b="1"/>
              <a:t>4.1 Thiết kế bộ lọc Kalman</a:t>
            </a:r>
          </a:p>
          <a:p>
            <a:pPr marL="0" indent="0" algn="just">
              <a:buNone/>
            </a:pPr>
            <a:r>
              <a:rPr lang="en-US"/>
              <a:t>- </a:t>
            </a:r>
            <a:r>
              <a:rPr lang="vi-VN" dirty="0"/>
              <a:t>Công thức ước lượng vị trí cho bộ lọc  </a:t>
            </a:r>
            <a:r>
              <a:rPr lang="en-US" dirty="0"/>
              <a:t>  </a:t>
            </a:r>
            <a:r>
              <a:rPr lang="vi-VN" dirty="0"/>
              <a:t>:</a:t>
            </a:r>
            <a:endParaRPr lang="en-US" dirty="0"/>
          </a:p>
          <a:p>
            <a:pPr marL="0" indent="0" algn="just">
              <a:buNone/>
            </a:pPr>
            <a:r>
              <a:rPr lang="en-US" dirty="0"/>
              <a:t>- </a:t>
            </a:r>
            <a:r>
              <a:rPr lang="vi-VN" dirty="0"/>
              <a:t>Công thức ước lượng vận tốc cho bộ lọc  </a:t>
            </a:r>
            <a:r>
              <a:rPr lang="en-US" dirty="0"/>
              <a:t>  </a:t>
            </a:r>
            <a:r>
              <a:rPr lang="vi-VN" dirty="0"/>
              <a:t>:</a:t>
            </a:r>
            <a:endParaRPr lang="en-US" dirty="0"/>
          </a:p>
          <a:p>
            <a:pPr marL="0" indent="0" algn="just">
              <a:buNone/>
            </a:pPr>
            <a:r>
              <a:rPr lang="en-US" dirty="0"/>
              <a:t>- </a:t>
            </a:r>
            <a:r>
              <a:rPr lang="vi-VN" dirty="0"/>
              <a:t>Phương trình cập nhật trạng thái và ngoại suy trạng thái được cập nhật dựa trên Kalman gain:</a:t>
            </a:r>
            <a:endParaRPr lang="en-US" dirty="0"/>
          </a:p>
          <a:p>
            <a:pPr marL="0" indent="0" algn="just">
              <a:buNone/>
            </a:pPr>
            <a:endParaRPr lang="en-US"/>
          </a:p>
          <a:p>
            <a:pPr marL="0" indent="0" algn="just">
              <a:buNone/>
            </a:pPr>
            <a:endParaRPr lang="en-US" b="1" dirty="0"/>
          </a:p>
        </p:txBody>
      </p:sp>
      <p:sp>
        <p:nvSpPr>
          <p:cNvPr id="6" name="Rectangle 2">
            <a:extLst>
              <a:ext uri="{FF2B5EF4-FFF2-40B4-BE49-F238E27FC236}">
                <a16:creationId xmlns:a16="http://schemas.microsoft.com/office/drawing/2014/main" id="{6C8C3FBD-AC99-622D-07F2-1344B1450768}"/>
              </a:ext>
            </a:extLst>
          </p:cNvPr>
          <p:cNvSpPr>
            <a:spLocks noChangeArrowheads="1"/>
          </p:cNvSpPr>
          <p:nvPr/>
        </p:nvSpPr>
        <p:spPr bwMode="auto">
          <a:xfrm>
            <a:off x="3636580" y="3773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a:extLst>
              <a:ext uri="{FF2B5EF4-FFF2-40B4-BE49-F238E27FC236}">
                <a16:creationId xmlns:a16="http://schemas.microsoft.com/office/drawing/2014/main" id="{CED69709-14D0-590C-47AA-0831FE3FEB30}"/>
              </a:ext>
            </a:extLst>
          </p:cNvPr>
          <p:cNvGraphicFramePr>
            <a:graphicFrameLocks noChangeAspect="1"/>
          </p:cNvGraphicFramePr>
          <p:nvPr>
            <p:extLst>
              <p:ext uri="{D42A27DB-BD31-4B8C-83A1-F6EECF244321}">
                <p14:modId xmlns:p14="http://schemas.microsoft.com/office/powerpoint/2010/main" val="325385045"/>
              </p:ext>
            </p:extLst>
          </p:nvPr>
        </p:nvGraphicFramePr>
        <p:xfrm>
          <a:off x="4920752" y="1668187"/>
          <a:ext cx="271465" cy="271465"/>
        </p:xfrm>
        <a:graphic>
          <a:graphicData uri="http://schemas.openxmlformats.org/presentationml/2006/ole">
            <mc:AlternateContent xmlns:mc="http://schemas.openxmlformats.org/markup-compatibility/2006">
              <mc:Choice xmlns:v="urn:schemas-microsoft-com:vml" Requires="v">
                <p:oleObj name="Equation" r:id="rId3" imgW="152210" imgH="152498" progId="Equation.DSMT4">
                  <p:embed/>
                </p:oleObj>
              </mc:Choice>
              <mc:Fallback>
                <p:oleObj name="Equation" r:id="rId3" imgW="152210" imgH="152498" progId="Equation.DSMT4">
                  <p:embed/>
                  <p:pic>
                    <p:nvPicPr>
                      <p:cNvPr id="8" name="Object 7">
                        <a:extLst>
                          <a:ext uri="{FF2B5EF4-FFF2-40B4-BE49-F238E27FC236}">
                            <a16:creationId xmlns:a16="http://schemas.microsoft.com/office/drawing/2014/main" id="{CED69709-14D0-590C-47AA-0831FE3FEB30}"/>
                          </a:ext>
                        </a:extLst>
                      </p:cNvPr>
                      <p:cNvPicPr/>
                      <p:nvPr/>
                    </p:nvPicPr>
                    <p:blipFill>
                      <a:blip r:embed="rId4"/>
                      <a:stretch>
                        <a:fillRect/>
                      </a:stretch>
                    </p:blipFill>
                    <p:spPr>
                      <a:xfrm>
                        <a:off x="4920752" y="1668187"/>
                        <a:ext cx="271465" cy="27146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F1FA8964-0B54-54A1-065E-BBC06EDA1197}"/>
              </a:ext>
            </a:extLst>
          </p:cNvPr>
          <p:cNvGraphicFramePr>
            <a:graphicFrameLocks noChangeAspect="1"/>
          </p:cNvGraphicFramePr>
          <p:nvPr>
            <p:extLst>
              <p:ext uri="{D42A27DB-BD31-4B8C-83A1-F6EECF244321}">
                <p14:modId xmlns:p14="http://schemas.microsoft.com/office/powerpoint/2010/main" val="1354605513"/>
              </p:ext>
            </p:extLst>
          </p:nvPr>
        </p:nvGraphicFramePr>
        <p:xfrm>
          <a:off x="5294883" y="1578437"/>
          <a:ext cx="3126968" cy="408235"/>
        </p:xfrm>
        <a:graphic>
          <a:graphicData uri="http://schemas.openxmlformats.org/presentationml/2006/ole">
            <mc:AlternateContent xmlns:mc="http://schemas.openxmlformats.org/markup-compatibility/2006">
              <mc:Choice xmlns:v="urn:schemas-microsoft-com:vml" Requires="v">
                <p:oleObj name="Equation" r:id="rId5" imgW="1751669" imgH="228928" progId="Equation.DSMT4">
                  <p:embed/>
                </p:oleObj>
              </mc:Choice>
              <mc:Fallback>
                <p:oleObj name="Equation" r:id="rId5" imgW="1751669" imgH="228928" progId="Equation.DSMT4">
                  <p:embed/>
                  <p:pic>
                    <p:nvPicPr>
                      <p:cNvPr id="9" name="Object 8">
                        <a:extLst>
                          <a:ext uri="{FF2B5EF4-FFF2-40B4-BE49-F238E27FC236}">
                            <a16:creationId xmlns:a16="http://schemas.microsoft.com/office/drawing/2014/main" id="{F1FA8964-0B54-54A1-065E-BBC06EDA1197}"/>
                          </a:ext>
                        </a:extLst>
                      </p:cNvPr>
                      <p:cNvPicPr/>
                      <p:nvPr/>
                    </p:nvPicPr>
                    <p:blipFill>
                      <a:blip r:embed="rId6"/>
                      <a:stretch>
                        <a:fillRect/>
                      </a:stretch>
                    </p:blipFill>
                    <p:spPr>
                      <a:xfrm>
                        <a:off x="5294883" y="1578437"/>
                        <a:ext cx="3126968" cy="40823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FEDFB4B0-FAF7-6BC7-86A2-C511DC897D9D}"/>
              </a:ext>
            </a:extLst>
          </p:cNvPr>
          <p:cNvGraphicFramePr>
            <a:graphicFrameLocks noChangeAspect="1"/>
          </p:cNvGraphicFramePr>
          <p:nvPr>
            <p:extLst>
              <p:ext uri="{D42A27DB-BD31-4B8C-83A1-F6EECF244321}">
                <p14:modId xmlns:p14="http://schemas.microsoft.com/office/powerpoint/2010/main" val="1288354055"/>
              </p:ext>
            </p:extLst>
          </p:nvPr>
        </p:nvGraphicFramePr>
        <p:xfrm>
          <a:off x="5263727" y="2033585"/>
          <a:ext cx="239597" cy="320571"/>
        </p:xfrm>
        <a:graphic>
          <a:graphicData uri="http://schemas.openxmlformats.org/presentationml/2006/ole">
            <mc:AlternateContent xmlns:mc="http://schemas.openxmlformats.org/markup-compatibility/2006">
              <mc:Choice xmlns:v="urn:schemas-microsoft-com:vml" Requires="v">
                <p:oleObj name="Equation" r:id="rId7" imgW="152210" imgH="228928" progId="Equation.DSMT4">
                  <p:embed/>
                </p:oleObj>
              </mc:Choice>
              <mc:Fallback>
                <p:oleObj name="Equation" r:id="rId7" imgW="152210" imgH="228928" progId="Equation.DSMT4">
                  <p:embed/>
                  <p:pic>
                    <p:nvPicPr>
                      <p:cNvPr id="10" name="Object 9">
                        <a:extLst>
                          <a:ext uri="{FF2B5EF4-FFF2-40B4-BE49-F238E27FC236}">
                            <a16:creationId xmlns:a16="http://schemas.microsoft.com/office/drawing/2014/main" id="{FEDFB4B0-FAF7-6BC7-86A2-C511DC897D9D}"/>
                          </a:ext>
                        </a:extLst>
                      </p:cNvPr>
                      <p:cNvPicPr/>
                      <p:nvPr/>
                    </p:nvPicPr>
                    <p:blipFill>
                      <a:blip r:embed="rId8"/>
                      <a:stretch>
                        <a:fillRect/>
                      </a:stretch>
                    </p:blipFill>
                    <p:spPr>
                      <a:xfrm>
                        <a:off x="5263727" y="2033585"/>
                        <a:ext cx="239597" cy="320571"/>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C1035E81-4BBD-AC34-E2DE-96D1CC80CB21}"/>
              </a:ext>
            </a:extLst>
          </p:cNvPr>
          <p:cNvGraphicFramePr>
            <a:graphicFrameLocks noChangeAspect="1"/>
          </p:cNvGraphicFramePr>
          <p:nvPr>
            <p:extLst>
              <p:ext uri="{D42A27DB-BD31-4B8C-83A1-F6EECF244321}">
                <p14:modId xmlns:p14="http://schemas.microsoft.com/office/powerpoint/2010/main" val="2791636010"/>
              </p:ext>
            </p:extLst>
          </p:nvPr>
        </p:nvGraphicFramePr>
        <p:xfrm>
          <a:off x="5663925" y="1761420"/>
          <a:ext cx="2992961" cy="840522"/>
        </p:xfrm>
        <a:graphic>
          <a:graphicData uri="http://schemas.openxmlformats.org/presentationml/2006/ole">
            <mc:AlternateContent xmlns:mc="http://schemas.openxmlformats.org/markup-compatibility/2006">
              <mc:Choice xmlns:v="urn:schemas-microsoft-com:vml" Requires="v">
                <p:oleObj name="Equation" r:id="rId9" imgW="1904238" imgH="534285" progId="Equation.DSMT4">
                  <p:embed/>
                </p:oleObj>
              </mc:Choice>
              <mc:Fallback>
                <p:oleObj name="Equation" r:id="rId9" imgW="1904238" imgH="534285" progId="Equation.DSMT4">
                  <p:embed/>
                  <p:pic>
                    <p:nvPicPr>
                      <p:cNvPr id="12" name="Object 11">
                        <a:extLst>
                          <a:ext uri="{FF2B5EF4-FFF2-40B4-BE49-F238E27FC236}">
                            <a16:creationId xmlns:a16="http://schemas.microsoft.com/office/drawing/2014/main" id="{C1035E81-4BBD-AC34-E2DE-96D1CC80CB21}"/>
                          </a:ext>
                        </a:extLst>
                      </p:cNvPr>
                      <p:cNvPicPr/>
                      <p:nvPr/>
                    </p:nvPicPr>
                    <p:blipFill>
                      <a:blip r:embed="rId10"/>
                      <a:stretch>
                        <a:fillRect/>
                      </a:stretch>
                    </p:blipFill>
                    <p:spPr>
                      <a:xfrm>
                        <a:off x="5663925" y="1761420"/>
                        <a:ext cx="2992961" cy="840522"/>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D5ACE453-EECB-C941-7569-4CDDC7316A49}"/>
              </a:ext>
            </a:extLst>
          </p:cNvPr>
          <p:cNvGraphicFramePr>
            <a:graphicFrameLocks noChangeAspect="1"/>
          </p:cNvGraphicFramePr>
          <p:nvPr>
            <p:extLst>
              <p:ext uri="{D42A27DB-BD31-4B8C-83A1-F6EECF244321}">
                <p14:modId xmlns:p14="http://schemas.microsoft.com/office/powerpoint/2010/main" val="1537672207"/>
              </p:ext>
            </p:extLst>
          </p:nvPr>
        </p:nvGraphicFramePr>
        <p:xfrm>
          <a:off x="2364385" y="3734639"/>
          <a:ext cx="2827832" cy="871592"/>
        </p:xfrm>
        <a:graphic>
          <a:graphicData uri="http://schemas.openxmlformats.org/presentationml/2006/ole">
            <mc:AlternateContent xmlns:mc="http://schemas.openxmlformats.org/markup-compatibility/2006">
              <mc:Choice xmlns:v="urn:schemas-microsoft-com:vml" Requires="v">
                <p:oleObj name="Equation" r:id="rId11" imgW="1854000" imgH="571320" progId="Equation.DSMT4">
                  <p:embed/>
                </p:oleObj>
              </mc:Choice>
              <mc:Fallback>
                <p:oleObj name="Equation" r:id="rId11" imgW="1854000" imgH="571320" progId="Equation.DSMT4">
                  <p:embed/>
                  <p:pic>
                    <p:nvPicPr>
                      <p:cNvPr id="13" name="Object 12">
                        <a:extLst>
                          <a:ext uri="{FF2B5EF4-FFF2-40B4-BE49-F238E27FC236}">
                            <a16:creationId xmlns:a16="http://schemas.microsoft.com/office/drawing/2014/main" id="{D5ACE453-EECB-C941-7569-4CDDC7316A49}"/>
                          </a:ext>
                        </a:extLst>
                      </p:cNvPr>
                      <p:cNvPicPr/>
                      <p:nvPr/>
                    </p:nvPicPr>
                    <p:blipFill>
                      <a:blip r:embed="rId12"/>
                      <a:stretch>
                        <a:fillRect/>
                      </a:stretch>
                    </p:blipFill>
                    <p:spPr>
                      <a:xfrm>
                        <a:off x="2364385" y="3734639"/>
                        <a:ext cx="2827832" cy="871592"/>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334B01B9-94D2-F757-9934-26BC165A14E3}"/>
              </a:ext>
            </a:extLst>
          </p:cNvPr>
          <p:cNvGraphicFramePr>
            <a:graphicFrameLocks noChangeAspect="1"/>
          </p:cNvGraphicFramePr>
          <p:nvPr>
            <p:extLst>
              <p:ext uri="{D42A27DB-BD31-4B8C-83A1-F6EECF244321}">
                <p14:modId xmlns:p14="http://schemas.microsoft.com/office/powerpoint/2010/main" val="2392859665"/>
              </p:ext>
            </p:extLst>
          </p:nvPr>
        </p:nvGraphicFramePr>
        <p:xfrm>
          <a:off x="2284018" y="5010083"/>
          <a:ext cx="4008631" cy="458402"/>
        </p:xfrm>
        <a:graphic>
          <a:graphicData uri="http://schemas.openxmlformats.org/presentationml/2006/ole">
            <mc:AlternateContent xmlns:mc="http://schemas.openxmlformats.org/markup-compatibility/2006">
              <mc:Choice xmlns:v="urn:schemas-microsoft-com:vml" Requires="v">
                <p:oleObj name="Equation" r:id="rId13" imgW="2665645" imgH="305357" progId="Equation.DSMT4">
                  <p:embed/>
                </p:oleObj>
              </mc:Choice>
              <mc:Fallback>
                <p:oleObj name="Equation" r:id="rId13" imgW="2665645" imgH="305357" progId="Equation.DSMT4">
                  <p:embed/>
                  <p:pic>
                    <p:nvPicPr>
                      <p:cNvPr id="14" name="Object 13">
                        <a:extLst>
                          <a:ext uri="{FF2B5EF4-FFF2-40B4-BE49-F238E27FC236}">
                            <a16:creationId xmlns:a16="http://schemas.microsoft.com/office/drawing/2014/main" id="{334B01B9-94D2-F757-9934-26BC165A14E3}"/>
                          </a:ext>
                        </a:extLst>
                      </p:cNvPr>
                      <p:cNvPicPr/>
                      <p:nvPr/>
                    </p:nvPicPr>
                    <p:blipFill>
                      <a:blip r:embed="rId14"/>
                      <a:stretch>
                        <a:fillRect/>
                      </a:stretch>
                    </p:blipFill>
                    <p:spPr>
                      <a:xfrm>
                        <a:off x="2284018" y="5010083"/>
                        <a:ext cx="4008631" cy="458402"/>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71BDBF0A-5799-52EE-8044-A0D63EFBE378}"/>
              </a:ext>
            </a:extLst>
          </p:cNvPr>
          <p:cNvGraphicFramePr>
            <a:graphicFrameLocks noChangeAspect="1"/>
          </p:cNvGraphicFramePr>
          <p:nvPr>
            <p:extLst>
              <p:ext uri="{D42A27DB-BD31-4B8C-83A1-F6EECF244321}">
                <p14:modId xmlns:p14="http://schemas.microsoft.com/office/powerpoint/2010/main" val="3787397298"/>
              </p:ext>
            </p:extLst>
          </p:nvPr>
        </p:nvGraphicFramePr>
        <p:xfrm>
          <a:off x="1552101" y="2861280"/>
          <a:ext cx="2528217" cy="710007"/>
        </p:xfrm>
        <a:graphic>
          <a:graphicData uri="http://schemas.openxmlformats.org/presentationml/2006/ole">
            <mc:AlternateContent xmlns:mc="http://schemas.openxmlformats.org/markup-compatibility/2006">
              <mc:Choice xmlns:v="urn:schemas-microsoft-com:vml" Requires="v">
                <p:oleObj name="Equation" r:id="rId15" imgW="1904238" imgH="534285" progId="Equation.DSMT4">
                  <p:embed/>
                </p:oleObj>
              </mc:Choice>
              <mc:Fallback>
                <p:oleObj name="Equation" r:id="rId15" imgW="1904238" imgH="534285" progId="Equation.DSMT4">
                  <p:embed/>
                  <p:pic>
                    <p:nvPicPr>
                      <p:cNvPr id="15" name="Object 14">
                        <a:extLst>
                          <a:ext uri="{FF2B5EF4-FFF2-40B4-BE49-F238E27FC236}">
                            <a16:creationId xmlns:a16="http://schemas.microsoft.com/office/drawing/2014/main" id="{71BDBF0A-5799-52EE-8044-A0D63EFBE378}"/>
                          </a:ext>
                        </a:extLst>
                      </p:cNvPr>
                      <p:cNvPicPr/>
                      <p:nvPr/>
                    </p:nvPicPr>
                    <p:blipFill>
                      <a:blip r:embed="rId16"/>
                      <a:stretch>
                        <a:fillRect/>
                      </a:stretch>
                    </p:blipFill>
                    <p:spPr>
                      <a:xfrm>
                        <a:off x="1552101" y="2861280"/>
                        <a:ext cx="2528217" cy="710007"/>
                      </a:xfrm>
                      <a:prstGeom prst="rect">
                        <a:avLst/>
                      </a:prstGeom>
                    </p:spPr>
                  </p:pic>
                </p:oleObj>
              </mc:Fallback>
            </mc:AlternateContent>
          </a:graphicData>
        </a:graphic>
      </p:graphicFrame>
      <p:sp>
        <p:nvSpPr>
          <p:cNvPr id="11" name="Arrow: Right 10">
            <a:extLst>
              <a:ext uri="{FF2B5EF4-FFF2-40B4-BE49-F238E27FC236}">
                <a16:creationId xmlns:a16="http://schemas.microsoft.com/office/drawing/2014/main" id="{0BA15ED0-EBF9-ADF6-98B1-4AFF4F17AA27}"/>
              </a:ext>
            </a:extLst>
          </p:cNvPr>
          <p:cNvSpPr/>
          <p:nvPr/>
        </p:nvSpPr>
        <p:spPr>
          <a:xfrm>
            <a:off x="550529" y="4541929"/>
            <a:ext cx="690465" cy="19017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97676C61-4AE5-7275-1210-55B5BC8A8225}"/>
              </a:ext>
            </a:extLst>
          </p:cNvPr>
          <p:cNvSpPr/>
          <p:nvPr/>
        </p:nvSpPr>
        <p:spPr>
          <a:xfrm>
            <a:off x="1373844" y="3970885"/>
            <a:ext cx="690465" cy="133427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AE37DF5D-F160-CBD9-2492-65AEF115A744}"/>
              </a:ext>
            </a:extLst>
          </p:cNvPr>
          <p:cNvPicPr>
            <a:picLocks noChangeAspect="1"/>
          </p:cNvPicPr>
          <p:nvPr/>
        </p:nvPicPr>
        <p:blipFill>
          <a:blip r:embed="rId17"/>
          <a:stretch>
            <a:fillRect/>
          </a:stretch>
        </p:blipFill>
        <p:spPr>
          <a:xfrm>
            <a:off x="6777389" y="3201900"/>
            <a:ext cx="4657769" cy="2717119"/>
          </a:xfrm>
          <a:prstGeom prst="rect">
            <a:avLst/>
          </a:prstGeom>
        </p:spPr>
      </p:pic>
      <p:sp>
        <p:nvSpPr>
          <p:cNvPr id="27" name="TextBox 26">
            <a:extLst>
              <a:ext uri="{FF2B5EF4-FFF2-40B4-BE49-F238E27FC236}">
                <a16:creationId xmlns:a16="http://schemas.microsoft.com/office/drawing/2014/main" id="{E690BEE2-0E27-EE8B-E8A4-DFCE0BC491F9}"/>
              </a:ext>
            </a:extLst>
          </p:cNvPr>
          <p:cNvSpPr txBox="1"/>
          <p:nvPr/>
        </p:nvSpPr>
        <p:spPr>
          <a:xfrm>
            <a:off x="6832856" y="2784925"/>
            <a:ext cx="6096000" cy="369332"/>
          </a:xfrm>
          <a:prstGeom prst="rect">
            <a:avLst/>
          </a:prstGeom>
          <a:noFill/>
        </p:spPr>
        <p:txBody>
          <a:bodyPr wrap="square">
            <a:spAutoFit/>
          </a:bodyPr>
          <a:lstStyle/>
          <a:p>
            <a:pPr algn="l">
              <a:spcAft>
                <a:spcPts val="1000"/>
              </a:spcAft>
            </a:pPr>
            <a:r>
              <a:rPr lang="en-US" sz="1800">
                <a:effectLst/>
                <a:latin typeface="Arial "/>
                <a:ea typeface="Times New Roman" panose="02020603050405020304" pitchFamily="18" charset="0"/>
              </a:rPr>
              <a:t>Bảng 4.1: Bảng các thông số của bộ lọc</a:t>
            </a:r>
            <a:endParaRPr lang="en-US" sz="1200">
              <a:effectLst/>
              <a:latin typeface="Arial "/>
              <a:ea typeface="Times New Roman" panose="02020603050405020304" pitchFamily="18" charset="0"/>
            </a:endParaRPr>
          </a:p>
        </p:txBody>
      </p:sp>
      <p:cxnSp>
        <p:nvCxnSpPr>
          <p:cNvPr id="29" name="Straight Connector 28">
            <a:extLst>
              <a:ext uri="{FF2B5EF4-FFF2-40B4-BE49-F238E27FC236}">
                <a16:creationId xmlns:a16="http://schemas.microsoft.com/office/drawing/2014/main" id="{35B5B452-D01E-C529-CE29-7325725108B7}"/>
              </a:ext>
            </a:extLst>
          </p:cNvPr>
          <p:cNvCxnSpPr/>
          <p:nvPr/>
        </p:nvCxnSpPr>
        <p:spPr>
          <a:xfrm>
            <a:off x="6464412" y="2861280"/>
            <a:ext cx="0" cy="3370535"/>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334227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1876E-EA30-39FA-89DD-CC6E8F4C4933}"/>
              </a:ext>
            </a:extLst>
          </p:cNvPr>
          <p:cNvSpPr>
            <a:spLocks noGrp="1"/>
          </p:cNvSpPr>
          <p:nvPr>
            <p:ph type="body" sz="quarter" idx="13"/>
          </p:nvPr>
        </p:nvSpPr>
        <p:spPr/>
        <p:txBody>
          <a:bodyPr/>
          <a:lstStyle/>
          <a:p>
            <a:pPr marL="0" indent="0">
              <a:buNone/>
            </a:pPr>
            <a:r>
              <a:rPr lang="en-US" b="1" dirty="0" err="1"/>
              <a:t>Nội</a:t>
            </a:r>
            <a:r>
              <a:rPr lang="en-US" b="1" dirty="0"/>
              <a:t> dung </a:t>
            </a:r>
            <a:r>
              <a:rPr lang="en-US" b="1" dirty="0" err="1"/>
              <a:t>trình</a:t>
            </a:r>
            <a:r>
              <a:rPr lang="en-US" b="1" dirty="0"/>
              <a:t> </a:t>
            </a:r>
            <a:r>
              <a:rPr lang="en-US" b="1" dirty="0" err="1"/>
              <a:t>bày</a:t>
            </a:r>
            <a:endParaRPr lang="en-US" b="1" dirty="0"/>
          </a:p>
        </p:txBody>
      </p:sp>
      <p:sp>
        <p:nvSpPr>
          <p:cNvPr id="3" name="Date Placeholder 2">
            <a:extLst>
              <a:ext uri="{FF2B5EF4-FFF2-40B4-BE49-F238E27FC236}">
                <a16:creationId xmlns:a16="http://schemas.microsoft.com/office/drawing/2014/main" id="{73D97062-8A05-08FA-E6BF-C84EB5D3F01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6FC53197-D374-2026-8ACF-F63AC5245080}"/>
              </a:ext>
            </a:extLst>
          </p:cNvPr>
          <p:cNvSpPr>
            <a:spLocks noGrp="1"/>
          </p:cNvSpPr>
          <p:nvPr>
            <p:ph type="sldNum" sz="quarter" idx="16"/>
          </p:nvPr>
        </p:nvSpPr>
        <p:spPr/>
        <p:txBody>
          <a:bodyPr/>
          <a:lstStyle/>
          <a:p>
            <a:fld id="{2BA667B7-7BA5-4DB2-A058-B66A386C003C}" type="slidenum">
              <a:rPr lang="en-SG" smtClean="0"/>
              <a:t>2</a:t>
            </a:fld>
            <a:endParaRPr lang="en-SG"/>
          </a:p>
        </p:txBody>
      </p:sp>
      <p:sp>
        <p:nvSpPr>
          <p:cNvPr id="5" name="Content Placeholder 4">
            <a:extLst>
              <a:ext uri="{FF2B5EF4-FFF2-40B4-BE49-F238E27FC236}">
                <a16:creationId xmlns:a16="http://schemas.microsoft.com/office/drawing/2014/main" id="{20013F78-0B2F-E732-BE38-5E1F76B5B1BB}"/>
              </a:ext>
            </a:extLst>
          </p:cNvPr>
          <p:cNvSpPr>
            <a:spLocks noGrp="1"/>
          </p:cNvSpPr>
          <p:nvPr>
            <p:ph sz="quarter" idx="17"/>
          </p:nvPr>
        </p:nvSpPr>
        <p:spPr/>
        <p:txBody>
          <a:bodyPr>
            <a:normAutofit/>
          </a:bodyPr>
          <a:lstStyle/>
          <a:p>
            <a:pPr marL="457200" indent="-457200">
              <a:buFont typeface="+mj-lt"/>
              <a:buAutoNum type="arabicPeriod"/>
            </a:pPr>
            <a:r>
              <a:rPr lang="en-US" sz="2400" dirty="0" err="1"/>
              <a:t>Tổng</a:t>
            </a:r>
            <a:r>
              <a:rPr lang="en-US" sz="2400" dirty="0"/>
              <a:t> </a:t>
            </a:r>
            <a:r>
              <a:rPr lang="en-US" sz="2400" dirty="0" err="1"/>
              <a:t>quan</a:t>
            </a:r>
            <a:endParaRPr lang="en-US" sz="2400" dirty="0"/>
          </a:p>
          <a:p>
            <a:pPr marL="457200" indent="-457200">
              <a:buFont typeface="+mj-lt"/>
              <a:buAutoNum type="arabicPeriod"/>
            </a:pPr>
            <a:r>
              <a:rPr lang="en-US" sz="2400" dirty="0" err="1"/>
              <a:t>Cơ</a:t>
            </a:r>
            <a:r>
              <a:rPr lang="en-US" sz="2400" dirty="0"/>
              <a:t> </a:t>
            </a:r>
            <a:r>
              <a:rPr lang="en-US" sz="2400" dirty="0" err="1"/>
              <a:t>sở</a:t>
            </a:r>
            <a:r>
              <a:rPr lang="en-US" sz="2400" dirty="0"/>
              <a:t> </a:t>
            </a:r>
            <a:r>
              <a:rPr lang="en-US" sz="2400" dirty="0" err="1"/>
              <a:t>lý</a:t>
            </a:r>
            <a:r>
              <a:rPr lang="en-US" sz="2400" dirty="0"/>
              <a:t> </a:t>
            </a:r>
            <a:r>
              <a:rPr lang="en-US" sz="2400" dirty="0" err="1"/>
              <a:t>thuyết</a:t>
            </a:r>
            <a:r>
              <a:rPr lang="en-US" sz="2400" dirty="0"/>
              <a:t> </a:t>
            </a:r>
          </a:p>
          <a:p>
            <a:pPr marL="457200" indent="-457200">
              <a:buFont typeface="+mj-lt"/>
              <a:buAutoNum type="arabicPeriod"/>
            </a:pPr>
            <a:r>
              <a:rPr lang="en-US" sz="2400"/>
              <a:t>Thiết kế hệ thống</a:t>
            </a:r>
          </a:p>
          <a:p>
            <a:pPr marL="457200" indent="-457200">
              <a:buFont typeface="+mj-lt"/>
              <a:buAutoNum type="arabicPeriod"/>
            </a:pPr>
            <a:r>
              <a:rPr lang="en-US" sz="2400"/>
              <a:t>Thuật </a:t>
            </a:r>
            <a:r>
              <a:rPr lang="en-US" sz="2400" dirty="0" err="1"/>
              <a:t>toán</a:t>
            </a:r>
            <a:r>
              <a:rPr lang="en-US" sz="2400" dirty="0"/>
              <a:t> </a:t>
            </a:r>
            <a:r>
              <a:rPr lang="en-US" sz="2400" dirty="0" err="1"/>
              <a:t>điều</a:t>
            </a:r>
            <a:r>
              <a:rPr lang="en-US" sz="2400" dirty="0"/>
              <a:t> </a:t>
            </a:r>
            <a:r>
              <a:rPr lang="en-US" sz="2400" dirty="0" err="1"/>
              <a:t>khiển</a:t>
            </a:r>
            <a:endParaRPr lang="en-US" sz="2400" dirty="0"/>
          </a:p>
          <a:p>
            <a:pPr marL="457200" indent="-457200">
              <a:buFont typeface="+mj-lt"/>
              <a:buAutoNum type="arabicPeriod"/>
            </a:pPr>
            <a:r>
              <a:rPr lang="en-US" sz="2400" dirty="0" err="1"/>
              <a:t>Kết</a:t>
            </a:r>
            <a:r>
              <a:rPr lang="en-US" sz="2400" dirty="0"/>
              <a:t> </a:t>
            </a:r>
            <a:r>
              <a:rPr lang="en-US" sz="2400" dirty="0" err="1"/>
              <a:t>quả</a:t>
            </a:r>
            <a:r>
              <a:rPr lang="en-US" sz="2400" dirty="0"/>
              <a:t> </a:t>
            </a:r>
            <a:r>
              <a:rPr lang="en-US" sz="2400" dirty="0" err="1"/>
              <a:t>và</a:t>
            </a:r>
            <a:r>
              <a:rPr lang="en-US" sz="2400" dirty="0"/>
              <a:t> </a:t>
            </a:r>
            <a:r>
              <a:rPr lang="en-US" sz="2400" dirty="0" err="1"/>
              <a:t>đánh</a:t>
            </a:r>
            <a:r>
              <a:rPr lang="en-US" sz="2400" dirty="0"/>
              <a:t> </a:t>
            </a:r>
            <a:r>
              <a:rPr lang="en-US" sz="2400" dirty="0" err="1"/>
              <a:t>giá</a:t>
            </a:r>
            <a:endParaRPr lang="en-US" sz="2400" dirty="0"/>
          </a:p>
        </p:txBody>
      </p:sp>
    </p:spTree>
    <p:extLst>
      <p:ext uri="{BB962C8B-B14F-4D97-AF65-F5344CB8AC3E}">
        <p14:creationId xmlns:p14="http://schemas.microsoft.com/office/powerpoint/2010/main" val="10951938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1876E-EA30-39FA-89DD-CC6E8F4C4933}"/>
              </a:ext>
            </a:extLst>
          </p:cNvPr>
          <p:cNvSpPr>
            <a:spLocks noGrp="1"/>
          </p:cNvSpPr>
          <p:nvPr>
            <p:ph type="body" sz="quarter" idx="13"/>
          </p:nvPr>
        </p:nvSpPr>
        <p:spPr/>
        <p:txBody>
          <a:bodyPr/>
          <a:lstStyle/>
          <a:p>
            <a:pPr>
              <a:buFont typeface="+mj-lt"/>
              <a:buAutoNum type="arabicPeriod" startAt="4"/>
            </a:pPr>
            <a:r>
              <a:rPr lang="en-US" b="1" dirty="0" err="1"/>
              <a:t>Thuật</a:t>
            </a:r>
            <a:r>
              <a:rPr lang="en-US" b="1" dirty="0"/>
              <a:t> </a:t>
            </a:r>
            <a:r>
              <a:rPr lang="en-US" b="1" dirty="0" err="1"/>
              <a:t>toán</a:t>
            </a:r>
            <a:r>
              <a:rPr lang="en-US" b="1" dirty="0"/>
              <a:t> </a:t>
            </a:r>
            <a:r>
              <a:rPr lang="en-US" b="1" dirty="0" err="1"/>
              <a:t>điều</a:t>
            </a:r>
            <a:r>
              <a:rPr lang="en-US" b="1" dirty="0"/>
              <a:t> </a:t>
            </a:r>
            <a:r>
              <a:rPr lang="en-US" b="1" dirty="0" err="1"/>
              <a:t>khiển</a:t>
            </a:r>
            <a:endParaRPr lang="en-US" b="1" dirty="0"/>
          </a:p>
        </p:txBody>
      </p:sp>
      <p:sp>
        <p:nvSpPr>
          <p:cNvPr id="3" name="Date Placeholder 2">
            <a:extLst>
              <a:ext uri="{FF2B5EF4-FFF2-40B4-BE49-F238E27FC236}">
                <a16:creationId xmlns:a16="http://schemas.microsoft.com/office/drawing/2014/main" id="{73D97062-8A05-08FA-E6BF-C84EB5D3F01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6FC53197-D374-2026-8ACF-F63AC5245080}"/>
              </a:ext>
            </a:extLst>
          </p:cNvPr>
          <p:cNvSpPr>
            <a:spLocks noGrp="1"/>
          </p:cNvSpPr>
          <p:nvPr>
            <p:ph type="sldNum" sz="quarter" idx="16"/>
          </p:nvPr>
        </p:nvSpPr>
        <p:spPr/>
        <p:txBody>
          <a:bodyPr/>
          <a:lstStyle/>
          <a:p>
            <a:fld id="{2BA667B7-7BA5-4DB2-A058-B66A386C003C}" type="slidenum">
              <a:rPr lang="en-SG" smtClean="0"/>
              <a:t>20</a:t>
            </a:fld>
            <a:endParaRPr lang="en-SG"/>
          </a:p>
        </p:txBody>
      </p:sp>
      <p:sp>
        <p:nvSpPr>
          <p:cNvPr id="5" name="Content Placeholder 4">
            <a:extLst>
              <a:ext uri="{FF2B5EF4-FFF2-40B4-BE49-F238E27FC236}">
                <a16:creationId xmlns:a16="http://schemas.microsoft.com/office/drawing/2014/main" id="{20013F78-0B2F-E732-BE38-5E1F76B5B1BB}"/>
              </a:ext>
            </a:extLst>
          </p:cNvPr>
          <p:cNvSpPr>
            <a:spLocks noGrp="1"/>
          </p:cNvSpPr>
          <p:nvPr>
            <p:ph sz="quarter" idx="17"/>
          </p:nvPr>
        </p:nvSpPr>
        <p:spPr/>
        <p:txBody>
          <a:bodyPr>
            <a:normAutofit/>
          </a:bodyPr>
          <a:lstStyle/>
          <a:p>
            <a:pPr marL="0" indent="0">
              <a:buNone/>
            </a:pPr>
            <a:r>
              <a:rPr lang="en-US" sz="2200" b="1"/>
              <a:t>4.2 Thuật toán Optical Flow</a:t>
            </a:r>
          </a:p>
          <a:p>
            <a:pPr marL="0" indent="0" algn="just">
              <a:lnSpc>
                <a:spcPct val="150000"/>
              </a:lnSpc>
              <a:buNone/>
            </a:pPr>
            <a:endParaRPr lang="en-US" dirty="0"/>
          </a:p>
          <a:p>
            <a:pPr marL="0" indent="0" algn="just">
              <a:buNone/>
            </a:pPr>
            <a:endParaRPr lang="en-US" dirty="0"/>
          </a:p>
        </p:txBody>
      </p:sp>
      <p:sp>
        <p:nvSpPr>
          <p:cNvPr id="6" name="Rectangle 2">
            <a:extLst>
              <a:ext uri="{FF2B5EF4-FFF2-40B4-BE49-F238E27FC236}">
                <a16:creationId xmlns:a16="http://schemas.microsoft.com/office/drawing/2014/main" id="{6C8C3FBD-AC99-622D-07F2-1344B1450768}"/>
              </a:ext>
            </a:extLst>
          </p:cNvPr>
          <p:cNvSpPr>
            <a:spLocks noChangeArrowheads="1"/>
          </p:cNvSpPr>
          <p:nvPr/>
        </p:nvSpPr>
        <p:spPr bwMode="auto">
          <a:xfrm>
            <a:off x="3636580" y="3773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Diagram&#10;&#10;Description automatically generated">
            <a:extLst>
              <a:ext uri="{FF2B5EF4-FFF2-40B4-BE49-F238E27FC236}">
                <a16:creationId xmlns:a16="http://schemas.microsoft.com/office/drawing/2014/main" id="{DF018E89-8F72-11F8-A831-16A6960C1424}"/>
              </a:ext>
            </a:extLst>
          </p:cNvPr>
          <p:cNvPicPr>
            <a:picLocks noChangeAspect="1"/>
          </p:cNvPicPr>
          <p:nvPr/>
        </p:nvPicPr>
        <p:blipFill>
          <a:blip r:embed="rId3"/>
          <a:stretch>
            <a:fillRect/>
          </a:stretch>
        </p:blipFill>
        <p:spPr>
          <a:xfrm>
            <a:off x="1740311" y="1455174"/>
            <a:ext cx="9183328" cy="4780224"/>
          </a:xfrm>
          <a:prstGeom prst="rect">
            <a:avLst/>
          </a:prstGeom>
        </p:spPr>
      </p:pic>
    </p:spTree>
    <p:extLst>
      <p:ext uri="{BB962C8B-B14F-4D97-AF65-F5344CB8AC3E}">
        <p14:creationId xmlns:p14="http://schemas.microsoft.com/office/powerpoint/2010/main" val="21317485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1876E-EA30-39FA-89DD-CC6E8F4C4933}"/>
              </a:ext>
            </a:extLst>
          </p:cNvPr>
          <p:cNvSpPr>
            <a:spLocks noGrp="1"/>
          </p:cNvSpPr>
          <p:nvPr>
            <p:ph type="body" sz="quarter" idx="13"/>
          </p:nvPr>
        </p:nvSpPr>
        <p:spPr/>
        <p:txBody>
          <a:bodyPr/>
          <a:lstStyle/>
          <a:p>
            <a:pPr>
              <a:buFont typeface="+mj-lt"/>
              <a:buAutoNum type="arabicPeriod" startAt="4"/>
            </a:pPr>
            <a:r>
              <a:rPr lang="en-US" b="1" dirty="0" err="1"/>
              <a:t>Thuật</a:t>
            </a:r>
            <a:r>
              <a:rPr lang="en-US" b="1" dirty="0"/>
              <a:t> </a:t>
            </a:r>
            <a:r>
              <a:rPr lang="en-US" b="1" dirty="0" err="1"/>
              <a:t>toán</a:t>
            </a:r>
            <a:r>
              <a:rPr lang="en-US" b="1" dirty="0"/>
              <a:t> </a:t>
            </a:r>
            <a:r>
              <a:rPr lang="en-US" b="1" dirty="0" err="1"/>
              <a:t>điều</a:t>
            </a:r>
            <a:r>
              <a:rPr lang="en-US" b="1" dirty="0"/>
              <a:t> </a:t>
            </a:r>
            <a:r>
              <a:rPr lang="en-US" b="1" dirty="0" err="1"/>
              <a:t>khiển</a:t>
            </a:r>
            <a:endParaRPr lang="en-US" b="1" dirty="0"/>
          </a:p>
        </p:txBody>
      </p:sp>
      <p:sp>
        <p:nvSpPr>
          <p:cNvPr id="3" name="Date Placeholder 2">
            <a:extLst>
              <a:ext uri="{FF2B5EF4-FFF2-40B4-BE49-F238E27FC236}">
                <a16:creationId xmlns:a16="http://schemas.microsoft.com/office/drawing/2014/main" id="{73D97062-8A05-08FA-E6BF-C84EB5D3F01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6FC53197-D374-2026-8ACF-F63AC5245080}"/>
              </a:ext>
            </a:extLst>
          </p:cNvPr>
          <p:cNvSpPr>
            <a:spLocks noGrp="1"/>
          </p:cNvSpPr>
          <p:nvPr>
            <p:ph type="sldNum" sz="quarter" idx="16"/>
          </p:nvPr>
        </p:nvSpPr>
        <p:spPr/>
        <p:txBody>
          <a:bodyPr/>
          <a:lstStyle/>
          <a:p>
            <a:fld id="{2BA667B7-7BA5-4DB2-A058-B66A386C003C}" type="slidenum">
              <a:rPr lang="en-SG" smtClean="0"/>
              <a:t>21</a:t>
            </a:fld>
            <a:endParaRPr lang="en-SG"/>
          </a:p>
        </p:txBody>
      </p:sp>
      <p:sp>
        <p:nvSpPr>
          <p:cNvPr id="5" name="Content Placeholder 4">
            <a:extLst>
              <a:ext uri="{FF2B5EF4-FFF2-40B4-BE49-F238E27FC236}">
                <a16:creationId xmlns:a16="http://schemas.microsoft.com/office/drawing/2014/main" id="{20013F78-0B2F-E732-BE38-5E1F76B5B1BB}"/>
              </a:ext>
            </a:extLst>
          </p:cNvPr>
          <p:cNvSpPr>
            <a:spLocks noGrp="1"/>
          </p:cNvSpPr>
          <p:nvPr>
            <p:ph sz="quarter" idx="17"/>
          </p:nvPr>
        </p:nvSpPr>
        <p:spPr/>
        <p:txBody>
          <a:bodyPr>
            <a:normAutofit/>
          </a:bodyPr>
          <a:lstStyle/>
          <a:p>
            <a:pPr marL="0" indent="0">
              <a:buNone/>
            </a:pPr>
            <a:r>
              <a:rPr lang="en-US" sz="2200" b="1"/>
              <a:t>4.2 Thuật toán Optical Flow</a:t>
            </a:r>
          </a:p>
          <a:p>
            <a:pPr marL="0" indent="0" algn="just">
              <a:lnSpc>
                <a:spcPct val="150000"/>
              </a:lnSpc>
              <a:buNone/>
            </a:pPr>
            <a:endParaRPr lang="en-US" dirty="0"/>
          </a:p>
          <a:p>
            <a:pPr marL="0" indent="0" algn="just">
              <a:buNone/>
            </a:pPr>
            <a:endParaRPr lang="en-US" dirty="0"/>
          </a:p>
        </p:txBody>
      </p:sp>
      <p:sp>
        <p:nvSpPr>
          <p:cNvPr id="6" name="Rectangle 2">
            <a:extLst>
              <a:ext uri="{FF2B5EF4-FFF2-40B4-BE49-F238E27FC236}">
                <a16:creationId xmlns:a16="http://schemas.microsoft.com/office/drawing/2014/main" id="{6C8C3FBD-AC99-622D-07F2-1344B1450768}"/>
              </a:ext>
            </a:extLst>
          </p:cNvPr>
          <p:cNvSpPr>
            <a:spLocks noChangeArrowheads="1"/>
          </p:cNvSpPr>
          <p:nvPr/>
        </p:nvSpPr>
        <p:spPr bwMode="auto">
          <a:xfrm>
            <a:off x="3636580" y="3773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7CCCC6E7-77DF-2994-9C1C-4811B305A5DF}"/>
              </a:ext>
            </a:extLst>
          </p:cNvPr>
          <p:cNvSpPr txBox="1"/>
          <p:nvPr/>
        </p:nvSpPr>
        <p:spPr>
          <a:xfrm>
            <a:off x="3047222" y="5450875"/>
            <a:ext cx="6097554" cy="369332"/>
          </a:xfrm>
          <a:prstGeom prst="rect">
            <a:avLst/>
          </a:prstGeom>
          <a:noFill/>
        </p:spPr>
        <p:txBody>
          <a:bodyPr wrap="square">
            <a:spAutoFit/>
          </a:bodyPr>
          <a:lstStyle/>
          <a:p>
            <a:pPr algn="ctr">
              <a:spcAft>
                <a:spcPts val="1000"/>
              </a:spcAft>
            </a:pPr>
            <a:r>
              <a:rPr lang="en-US" sz="1800">
                <a:effectLst/>
                <a:latin typeface="Arial" panose="020B0604020202020204" pitchFamily="34" charset="0"/>
                <a:ea typeface="Times New Roman" panose="02020603050405020304" pitchFamily="18" charset="0"/>
                <a:cs typeface="Arial" panose="020B0604020202020204" pitchFamily="34" charset="0"/>
              </a:rPr>
              <a:t>Hình 4.1: Quá trình tính toán Vector dịch chuyển</a:t>
            </a:r>
            <a:endParaRPr lang="en-US" sz="120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8" name="Picture 7" descr="A picture containing graphical user interface&#10;&#10;Description automatically generated">
            <a:extLst>
              <a:ext uri="{FF2B5EF4-FFF2-40B4-BE49-F238E27FC236}">
                <a16:creationId xmlns:a16="http://schemas.microsoft.com/office/drawing/2014/main" id="{A7A0F0C9-F946-BAE2-8D2F-F710A70D8738}"/>
              </a:ext>
            </a:extLst>
          </p:cNvPr>
          <p:cNvPicPr>
            <a:picLocks noChangeAspect="1"/>
          </p:cNvPicPr>
          <p:nvPr/>
        </p:nvPicPr>
        <p:blipFill>
          <a:blip r:embed="rId3"/>
          <a:stretch>
            <a:fillRect/>
          </a:stretch>
        </p:blipFill>
        <p:spPr>
          <a:xfrm>
            <a:off x="2313583" y="1592826"/>
            <a:ext cx="7833307" cy="3802677"/>
          </a:xfrm>
          <a:prstGeom prst="rect">
            <a:avLst/>
          </a:prstGeom>
        </p:spPr>
      </p:pic>
    </p:spTree>
    <p:extLst>
      <p:ext uri="{BB962C8B-B14F-4D97-AF65-F5344CB8AC3E}">
        <p14:creationId xmlns:p14="http://schemas.microsoft.com/office/powerpoint/2010/main" val="38460657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C98A0-869A-0D2D-665E-95F9700F51EA}"/>
              </a:ext>
            </a:extLst>
          </p:cNvPr>
          <p:cNvSpPr>
            <a:spLocks noGrp="1"/>
          </p:cNvSpPr>
          <p:nvPr>
            <p:ph type="body" sz="quarter" idx="13"/>
          </p:nvPr>
        </p:nvSpPr>
        <p:spPr/>
        <p:txBody>
          <a:bodyPr/>
          <a:lstStyle/>
          <a:p>
            <a:pPr>
              <a:buFont typeface="+mj-lt"/>
              <a:buAutoNum type="arabicPeriod" startAt="4"/>
            </a:pPr>
            <a:r>
              <a:rPr lang="en-US" b="1"/>
              <a:t>Thuật toán điều khiển</a:t>
            </a:r>
          </a:p>
        </p:txBody>
      </p:sp>
      <p:sp>
        <p:nvSpPr>
          <p:cNvPr id="3" name="Date Placeholder 2">
            <a:extLst>
              <a:ext uri="{FF2B5EF4-FFF2-40B4-BE49-F238E27FC236}">
                <a16:creationId xmlns:a16="http://schemas.microsoft.com/office/drawing/2014/main" id="{83E8C78B-90F1-82FC-67F5-EB8CE938648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D9D24E4D-5552-F374-C8A7-E641175B2DA2}"/>
              </a:ext>
            </a:extLst>
          </p:cNvPr>
          <p:cNvSpPr>
            <a:spLocks noGrp="1"/>
          </p:cNvSpPr>
          <p:nvPr>
            <p:ph type="sldNum" sz="quarter" idx="16"/>
          </p:nvPr>
        </p:nvSpPr>
        <p:spPr/>
        <p:txBody>
          <a:bodyPr/>
          <a:lstStyle/>
          <a:p>
            <a:fld id="{2BA667B7-7BA5-4DB2-A058-B66A386C003C}" type="slidenum">
              <a:rPr lang="en-SG" smtClean="0"/>
              <a:t>22</a:t>
            </a:fld>
            <a:endParaRPr lang="en-SG"/>
          </a:p>
        </p:txBody>
      </p:sp>
      <p:sp>
        <p:nvSpPr>
          <p:cNvPr id="5" name="Content Placeholder 4">
            <a:extLst>
              <a:ext uri="{FF2B5EF4-FFF2-40B4-BE49-F238E27FC236}">
                <a16:creationId xmlns:a16="http://schemas.microsoft.com/office/drawing/2014/main" id="{0F2FF354-D120-350E-7CE6-C5CBDF716BBC}"/>
              </a:ext>
            </a:extLst>
          </p:cNvPr>
          <p:cNvSpPr>
            <a:spLocks noGrp="1"/>
          </p:cNvSpPr>
          <p:nvPr>
            <p:ph sz="quarter" idx="17"/>
          </p:nvPr>
        </p:nvSpPr>
        <p:spPr/>
        <p:txBody>
          <a:bodyPr>
            <a:normAutofit/>
          </a:bodyPr>
          <a:lstStyle/>
          <a:p>
            <a:pPr marL="0" indent="0">
              <a:buNone/>
            </a:pPr>
            <a:r>
              <a:rPr lang="en-US" sz="2200" b="1"/>
              <a:t>4.3 Xây dựng bộ điều khiển PID</a:t>
            </a:r>
          </a:p>
          <a:p>
            <a:pPr marL="0" indent="0" algn="just">
              <a:lnSpc>
                <a:spcPct val="150000"/>
              </a:lnSpc>
              <a:buNone/>
            </a:pPr>
            <a:r>
              <a:rPr lang="en-US"/>
              <a:t>- </a:t>
            </a:r>
            <a:r>
              <a:rPr lang="vi-VN"/>
              <a:t>Để Quadcopter giữ được độ cao, thì giá trị tín hiệu cần điều khiển đó chính là giá trị xuất xung điều khiển Throttle</a:t>
            </a:r>
            <a:r>
              <a:rPr lang="en-US"/>
              <a:t>.</a:t>
            </a:r>
          </a:p>
        </p:txBody>
      </p:sp>
      <p:sp>
        <p:nvSpPr>
          <p:cNvPr id="14" name="TextBox 13">
            <a:extLst>
              <a:ext uri="{FF2B5EF4-FFF2-40B4-BE49-F238E27FC236}">
                <a16:creationId xmlns:a16="http://schemas.microsoft.com/office/drawing/2014/main" id="{A902A92B-9410-38B8-13EB-893E8C7D4A2A}"/>
              </a:ext>
            </a:extLst>
          </p:cNvPr>
          <p:cNvSpPr txBox="1"/>
          <p:nvPr/>
        </p:nvSpPr>
        <p:spPr>
          <a:xfrm>
            <a:off x="6376437" y="5121982"/>
            <a:ext cx="5204926" cy="646331"/>
          </a:xfrm>
          <a:prstGeom prst="rect">
            <a:avLst/>
          </a:prstGeom>
          <a:noFill/>
        </p:spPr>
        <p:txBody>
          <a:bodyPr wrap="square">
            <a:spAutoFit/>
          </a:bodyPr>
          <a:lstStyle/>
          <a:p>
            <a:pPr algn="ctr"/>
            <a:r>
              <a:rPr lang="vi-VN">
                <a:effectLst/>
                <a:latin typeface="Arial" panose="020B0604020202020204" pitchFamily="34" charset="0"/>
                <a:ea typeface="Times New Roman" panose="02020603050405020304" pitchFamily="18" charset="0"/>
                <a:cs typeface="Arial" panose="020B0604020202020204" pitchFamily="34" charset="0"/>
              </a:rPr>
              <a:t>Hình 4.3: Sơ đồ bộ điều khiển độ cao có thêm bộ lọc Kalman</a:t>
            </a:r>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7469238-69C0-A535-1E37-FBAE36574EC4}"/>
              </a:ext>
            </a:extLst>
          </p:cNvPr>
          <p:cNvPicPr>
            <a:picLocks noChangeAspect="1"/>
          </p:cNvPicPr>
          <p:nvPr/>
        </p:nvPicPr>
        <p:blipFill>
          <a:blip r:embed="rId2"/>
          <a:stretch>
            <a:fillRect/>
          </a:stretch>
        </p:blipFill>
        <p:spPr>
          <a:xfrm>
            <a:off x="553201" y="2918875"/>
            <a:ext cx="5319244" cy="2330336"/>
          </a:xfrm>
          <a:prstGeom prst="rect">
            <a:avLst/>
          </a:prstGeom>
        </p:spPr>
      </p:pic>
      <p:pic>
        <p:nvPicPr>
          <p:cNvPr id="8" name="Content Placeholder 7" descr="Diagram&#10;&#10;Description automatically generated">
            <a:extLst>
              <a:ext uri="{FF2B5EF4-FFF2-40B4-BE49-F238E27FC236}">
                <a16:creationId xmlns:a16="http://schemas.microsoft.com/office/drawing/2014/main" id="{A0239497-FC37-D1AE-F086-4CA53E837D16}"/>
              </a:ext>
            </a:extLst>
          </p:cNvPr>
          <p:cNvPicPr>
            <a:picLocks noGrp="1" noChangeAspect="1"/>
          </p:cNvPicPr>
          <p:nvPr>
            <p:ph sz="quarter" idx="18"/>
          </p:nvPr>
        </p:nvPicPr>
        <p:blipFill>
          <a:blip r:embed="rId3"/>
          <a:stretch>
            <a:fillRect/>
          </a:stretch>
        </p:blipFill>
        <p:spPr>
          <a:xfrm>
            <a:off x="6172200" y="2457258"/>
            <a:ext cx="5613400" cy="2480058"/>
          </a:xfrm>
          <a:prstGeom prst="rect">
            <a:avLst/>
          </a:prstGeom>
        </p:spPr>
      </p:pic>
      <p:sp>
        <p:nvSpPr>
          <p:cNvPr id="11" name="TextBox 10">
            <a:extLst>
              <a:ext uri="{FF2B5EF4-FFF2-40B4-BE49-F238E27FC236}">
                <a16:creationId xmlns:a16="http://schemas.microsoft.com/office/drawing/2014/main" id="{1750FE42-C469-1BAD-FBDF-9C1B2A8A9288}"/>
              </a:ext>
            </a:extLst>
          </p:cNvPr>
          <p:cNvSpPr txBox="1"/>
          <p:nvPr/>
        </p:nvSpPr>
        <p:spPr>
          <a:xfrm>
            <a:off x="164046" y="5301108"/>
            <a:ext cx="6097554" cy="369332"/>
          </a:xfrm>
          <a:prstGeom prst="rect">
            <a:avLst/>
          </a:prstGeom>
          <a:noFill/>
        </p:spPr>
        <p:txBody>
          <a:bodyPr wrap="square">
            <a:spAutoFit/>
          </a:bodyPr>
          <a:lstStyle/>
          <a:p>
            <a:pPr algn="ctr">
              <a:spcAft>
                <a:spcPts val="1000"/>
              </a:spcAft>
            </a:pPr>
            <a:r>
              <a:rPr lang="en-US" sz="1800">
                <a:effectLst/>
                <a:latin typeface="Arial" panose="020B0604020202020204" pitchFamily="34" charset="0"/>
                <a:ea typeface="Times New Roman" panose="02020603050405020304" pitchFamily="18" charset="0"/>
                <a:cs typeface="Arial" panose="020B0604020202020204" pitchFamily="34" charset="0"/>
              </a:rPr>
              <a:t>Hình 4.2: Sơ đồ bộ điều khiển độ cao</a:t>
            </a:r>
            <a:endParaRPr lang="en-US" sz="120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2979438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300C0-5A80-A862-E9CA-A47D15B0332C}"/>
              </a:ext>
            </a:extLst>
          </p:cNvPr>
          <p:cNvSpPr>
            <a:spLocks noGrp="1"/>
          </p:cNvSpPr>
          <p:nvPr>
            <p:ph type="body" sz="quarter" idx="13"/>
          </p:nvPr>
        </p:nvSpPr>
        <p:spPr/>
        <p:txBody>
          <a:bodyPr/>
          <a:lstStyle/>
          <a:p>
            <a:pPr>
              <a:buFont typeface="+mj-lt"/>
              <a:buAutoNum type="arabicPeriod" startAt="4"/>
            </a:pPr>
            <a:r>
              <a:rPr lang="en-US" b="1"/>
              <a:t>Thuật toán điều khiển</a:t>
            </a:r>
            <a:endParaRPr lang="en-US" b="1" dirty="0"/>
          </a:p>
        </p:txBody>
      </p:sp>
      <p:sp>
        <p:nvSpPr>
          <p:cNvPr id="3" name="Date Placeholder 2">
            <a:extLst>
              <a:ext uri="{FF2B5EF4-FFF2-40B4-BE49-F238E27FC236}">
                <a16:creationId xmlns:a16="http://schemas.microsoft.com/office/drawing/2014/main" id="{D5D73CFD-1F6E-3EAA-FB7C-C51B330AA06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9C97F05A-330F-7318-6876-C8DB89255AC5}"/>
              </a:ext>
            </a:extLst>
          </p:cNvPr>
          <p:cNvSpPr>
            <a:spLocks noGrp="1"/>
          </p:cNvSpPr>
          <p:nvPr>
            <p:ph type="sldNum" sz="quarter" idx="16"/>
          </p:nvPr>
        </p:nvSpPr>
        <p:spPr/>
        <p:txBody>
          <a:bodyPr/>
          <a:lstStyle/>
          <a:p>
            <a:fld id="{2BA667B7-7BA5-4DB2-A058-B66A386C003C}" type="slidenum">
              <a:rPr lang="en-SG" smtClean="0"/>
              <a:t>23</a:t>
            </a:fld>
            <a:endParaRPr lang="en-SG"/>
          </a:p>
        </p:txBody>
      </p:sp>
      <p:sp>
        <p:nvSpPr>
          <p:cNvPr id="5" name="Content Placeholder 4">
            <a:extLst>
              <a:ext uri="{FF2B5EF4-FFF2-40B4-BE49-F238E27FC236}">
                <a16:creationId xmlns:a16="http://schemas.microsoft.com/office/drawing/2014/main" id="{E0AF1D9C-0184-FD29-F718-95149EC898FA}"/>
              </a:ext>
            </a:extLst>
          </p:cNvPr>
          <p:cNvSpPr>
            <a:spLocks noGrp="1"/>
          </p:cNvSpPr>
          <p:nvPr>
            <p:ph sz="quarter" idx="17"/>
          </p:nvPr>
        </p:nvSpPr>
        <p:spPr/>
        <p:txBody>
          <a:bodyPr>
            <a:normAutofit/>
          </a:bodyPr>
          <a:lstStyle/>
          <a:p>
            <a:pPr marL="0" indent="0">
              <a:buNone/>
            </a:pPr>
            <a:r>
              <a:rPr lang="en-US" sz="2200" b="1"/>
              <a:t>4.3 Xây dựng bộ điều khiển PID</a:t>
            </a:r>
          </a:p>
          <a:p>
            <a:pPr>
              <a:buFont typeface="Wingdings" panose="05000000000000000000" pitchFamily="2" charset="2"/>
              <a:buChar char="v"/>
            </a:pPr>
            <a:r>
              <a:rPr lang="en-US">
                <a:effectLst/>
                <a:ea typeface="Times New Roman" panose="02020603050405020304" pitchFamily="18" charset="0"/>
              </a:rPr>
              <a:t>Lưu đồ bộ điều khiển PID giữ độ cao:</a:t>
            </a:r>
            <a:endParaRPr lang="en-US" dirty="0">
              <a:effectLst/>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2200" b="1" dirty="0"/>
          </a:p>
        </p:txBody>
      </p:sp>
      <p:pic>
        <p:nvPicPr>
          <p:cNvPr id="8" name="Picture 7" descr="Diagram">
            <a:extLst>
              <a:ext uri="{FF2B5EF4-FFF2-40B4-BE49-F238E27FC236}">
                <a16:creationId xmlns:a16="http://schemas.microsoft.com/office/drawing/2014/main" id="{19D29E85-F02C-1EEF-E711-3829571E72E7}"/>
              </a:ext>
            </a:extLst>
          </p:cNvPr>
          <p:cNvPicPr>
            <a:picLocks noChangeAspect="1"/>
          </p:cNvPicPr>
          <p:nvPr/>
        </p:nvPicPr>
        <p:blipFill rotWithShape="1">
          <a:blip r:embed="rId2"/>
          <a:srcRect l="1" r="50748" b="15719"/>
          <a:stretch/>
        </p:blipFill>
        <p:spPr>
          <a:xfrm>
            <a:off x="770055" y="2001837"/>
            <a:ext cx="2659270" cy="4078119"/>
          </a:xfrm>
          <a:prstGeom prst="rect">
            <a:avLst/>
          </a:prstGeom>
        </p:spPr>
      </p:pic>
      <p:pic>
        <p:nvPicPr>
          <p:cNvPr id="9" name="Picture 8" descr="Diagram&#10;&#10;Description automatically generated">
            <a:extLst>
              <a:ext uri="{FF2B5EF4-FFF2-40B4-BE49-F238E27FC236}">
                <a16:creationId xmlns:a16="http://schemas.microsoft.com/office/drawing/2014/main" id="{82739A3B-89A1-0741-4B11-586893DE9E3E}"/>
              </a:ext>
            </a:extLst>
          </p:cNvPr>
          <p:cNvPicPr>
            <a:picLocks noChangeAspect="1"/>
          </p:cNvPicPr>
          <p:nvPr/>
        </p:nvPicPr>
        <p:blipFill rotWithShape="1">
          <a:blip r:embed="rId2"/>
          <a:srcRect l="47106"/>
          <a:stretch/>
        </p:blipFill>
        <p:spPr>
          <a:xfrm>
            <a:off x="3583184" y="1875453"/>
            <a:ext cx="2839386" cy="4356362"/>
          </a:xfrm>
          <a:prstGeom prst="rect">
            <a:avLst/>
          </a:prstGeom>
        </p:spPr>
      </p:pic>
      <p:pic>
        <p:nvPicPr>
          <p:cNvPr id="11" name="Content Placeholder 10" descr="Diagram&#10;&#10;Description automatically generated">
            <a:extLst>
              <a:ext uri="{FF2B5EF4-FFF2-40B4-BE49-F238E27FC236}">
                <a16:creationId xmlns:a16="http://schemas.microsoft.com/office/drawing/2014/main" id="{3B36E4BA-9F60-7BB0-201A-01882761A351}"/>
              </a:ext>
            </a:extLst>
          </p:cNvPr>
          <p:cNvPicPr>
            <a:picLocks noGrp="1" noChangeAspect="1"/>
          </p:cNvPicPr>
          <p:nvPr>
            <p:ph sz="quarter" idx="18"/>
          </p:nvPr>
        </p:nvPicPr>
        <p:blipFill>
          <a:blip r:embed="rId3"/>
          <a:stretch>
            <a:fillRect/>
          </a:stretch>
        </p:blipFill>
        <p:spPr>
          <a:xfrm>
            <a:off x="6650038" y="2472612"/>
            <a:ext cx="5135562" cy="2472611"/>
          </a:xfrm>
          <a:prstGeom prst="rect">
            <a:avLst/>
          </a:prstGeom>
        </p:spPr>
      </p:pic>
      <p:sp>
        <p:nvSpPr>
          <p:cNvPr id="15" name="TextBox 14">
            <a:extLst>
              <a:ext uri="{FF2B5EF4-FFF2-40B4-BE49-F238E27FC236}">
                <a16:creationId xmlns:a16="http://schemas.microsoft.com/office/drawing/2014/main" id="{E19F030B-5750-5F4C-6574-38E24710F7D7}"/>
              </a:ext>
            </a:extLst>
          </p:cNvPr>
          <p:cNvSpPr txBox="1"/>
          <p:nvPr/>
        </p:nvSpPr>
        <p:spPr>
          <a:xfrm>
            <a:off x="6239848" y="5025113"/>
            <a:ext cx="6097554" cy="369332"/>
          </a:xfrm>
          <a:prstGeom prst="rect">
            <a:avLst/>
          </a:prstGeom>
          <a:noFill/>
        </p:spPr>
        <p:txBody>
          <a:bodyPr wrap="square">
            <a:spAutoFit/>
          </a:bodyPr>
          <a:lstStyle/>
          <a:p>
            <a:pPr algn="ctr">
              <a:spcAft>
                <a:spcPts val="1000"/>
              </a:spcAft>
            </a:pPr>
            <a:r>
              <a:rPr lang="en-US" sz="1800">
                <a:effectLst/>
                <a:latin typeface="Arial" panose="020B0604020202020204" pitchFamily="34" charset="0"/>
                <a:ea typeface="Times New Roman" panose="02020603050405020304" pitchFamily="18" charset="0"/>
                <a:cs typeface="Arial" panose="020B0604020202020204" pitchFamily="34" charset="0"/>
              </a:rPr>
              <a:t>Hình 4.4: Sơ đồ khối bộ điều khiển PID vị trí</a:t>
            </a:r>
            <a:endParaRPr lang="en-US" sz="120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9164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300C0-5A80-A862-E9CA-A47D15B0332C}"/>
              </a:ext>
            </a:extLst>
          </p:cNvPr>
          <p:cNvSpPr>
            <a:spLocks noGrp="1"/>
          </p:cNvSpPr>
          <p:nvPr>
            <p:ph type="body" sz="quarter" idx="13"/>
          </p:nvPr>
        </p:nvSpPr>
        <p:spPr/>
        <p:txBody>
          <a:bodyPr/>
          <a:lstStyle/>
          <a:p>
            <a:pPr>
              <a:buFont typeface="+mj-lt"/>
              <a:buAutoNum type="arabicPeriod" startAt="4"/>
            </a:pPr>
            <a:r>
              <a:rPr lang="en-US" b="1"/>
              <a:t>Thuật toán điều khiển</a:t>
            </a:r>
            <a:endParaRPr lang="en-US" b="1" dirty="0"/>
          </a:p>
        </p:txBody>
      </p:sp>
      <p:sp>
        <p:nvSpPr>
          <p:cNvPr id="3" name="Date Placeholder 2">
            <a:extLst>
              <a:ext uri="{FF2B5EF4-FFF2-40B4-BE49-F238E27FC236}">
                <a16:creationId xmlns:a16="http://schemas.microsoft.com/office/drawing/2014/main" id="{D5D73CFD-1F6E-3EAA-FB7C-C51B330AA06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9C97F05A-330F-7318-6876-C8DB89255AC5}"/>
              </a:ext>
            </a:extLst>
          </p:cNvPr>
          <p:cNvSpPr>
            <a:spLocks noGrp="1"/>
          </p:cNvSpPr>
          <p:nvPr>
            <p:ph type="sldNum" sz="quarter" idx="16"/>
          </p:nvPr>
        </p:nvSpPr>
        <p:spPr/>
        <p:txBody>
          <a:bodyPr/>
          <a:lstStyle/>
          <a:p>
            <a:fld id="{2BA667B7-7BA5-4DB2-A058-B66A386C003C}" type="slidenum">
              <a:rPr lang="en-SG" smtClean="0"/>
              <a:t>24</a:t>
            </a:fld>
            <a:endParaRPr lang="en-SG"/>
          </a:p>
        </p:txBody>
      </p:sp>
      <p:sp>
        <p:nvSpPr>
          <p:cNvPr id="5" name="Content Placeholder 4">
            <a:extLst>
              <a:ext uri="{FF2B5EF4-FFF2-40B4-BE49-F238E27FC236}">
                <a16:creationId xmlns:a16="http://schemas.microsoft.com/office/drawing/2014/main" id="{E0AF1D9C-0184-FD29-F718-95149EC898FA}"/>
              </a:ext>
            </a:extLst>
          </p:cNvPr>
          <p:cNvSpPr>
            <a:spLocks noGrp="1"/>
          </p:cNvSpPr>
          <p:nvPr>
            <p:ph sz="quarter" idx="17"/>
          </p:nvPr>
        </p:nvSpPr>
        <p:spPr/>
        <p:txBody>
          <a:bodyPr>
            <a:normAutofit/>
          </a:bodyPr>
          <a:lstStyle/>
          <a:p>
            <a:pPr marL="0" indent="0">
              <a:buNone/>
            </a:pPr>
            <a:r>
              <a:rPr lang="en-US" sz="2200" b="1"/>
              <a:t>4.3 Xây dựng bộ điều khiển PID</a:t>
            </a:r>
          </a:p>
          <a:p>
            <a:pPr>
              <a:buFont typeface="Wingdings" panose="05000000000000000000" pitchFamily="2" charset="2"/>
              <a:buChar char="v"/>
            </a:pPr>
            <a:r>
              <a:rPr lang="vi-VN">
                <a:effectLst/>
                <a:ea typeface="Times New Roman" panose="02020603050405020304" pitchFamily="18" charset="0"/>
              </a:rPr>
              <a:t>Lưu đồ quá trình điều khiển vị trí Quadcopter</a:t>
            </a:r>
            <a:r>
              <a:rPr lang="en-US">
                <a:effectLst/>
                <a:ea typeface="Times New Roman" panose="02020603050405020304" pitchFamily="18" charset="0"/>
              </a:rPr>
              <a:t>:</a:t>
            </a:r>
            <a:endParaRPr lang="en-US" dirty="0">
              <a:effectLst/>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2200" b="1" dirty="0"/>
          </a:p>
        </p:txBody>
      </p:sp>
      <p:pic>
        <p:nvPicPr>
          <p:cNvPr id="10" name="Picture 9">
            <a:extLst>
              <a:ext uri="{FF2B5EF4-FFF2-40B4-BE49-F238E27FC236}">
                <a16:creationId xmlns:a16="http://schemas.microsoft.com/office/drawing/2014/main" id="{32740EB8-8580-9E0C-AD99-DD98212E55D6}"/>
              </a:ext>
            </a:extLst>
          </p:cNvPr>
          <p:cNvPicPr>
            <a:picLocks noChangeAspect="1"/>
          </p:cNvPicPr>
          <p:nvPr/>
        </p:nvPicPr>
        <p:blipFill>
          <a:blip r:embed="rId2"/>
          <a:stretch>
            <a:fillRect/>
          </a:stretch>
        </p:blipFill>
        <p:spPr>
          <a:xfrm>
            <a:off x="560738" y="1928114"/>
            <a:ext cx="3097729" cy="4192768"/>
          </a:xfrm>
          <a:prstGeom prst="rect">
            <a:avLst/>
          </a:prstGeom>
        </p:spPr>
      </p:pic>
      <p:pic>
        <p:nvPicPr>
          <p:cNvPr id="12" name="Picture 11">
            <a:extLst>
              <a:ext uri="{FF2B5EF4-FFF2-40B4-BE49-F238E27FC236}">
                <a16:creationId xmlns:a16="http://schemas.microsoft.com/office/drawing/2014/main" id="{7DDFF951-0B40-F79B-0D36-F6A7DECEC0EA}"/>
              </a:ext>
            </a:extLst>
          </p:cNvPr>
          <p:cNvPicPr>
            <a:picLocks noChangeAspect="1"/>
          </p:cNvPicPr>
          <p:nvPr/>
        </p:nvPicPr>
        <p:blipFill>
          <a:blip r:embed="rId3"/>
          <a:stretch>
            <a:fillRect/>
          </a:stretch>
        </p:blipFill>
        <p:spPr>
          <a:xfrm>
            <a:off x="4019414" y="1872647"/>
            <a:ext cx="2396115" cy="4303701"/>
          </a:xfrm>
          <a:prstGeom prst="rect">
            <a:avLst/>
          </a:prstGeom>
        </p:spPr>
      </p:pic>
      <p:pic>
        <p:nvPicPr>
          <p:cNvPr id="24" name="Content Placeholder 23">
            <a:extLst>
              <a:ext uri="{FF2B5EF4-FFF2-40B4-BE49-F238E27FC236}">
                <a16:creationId xmlns:a16="http://schemas.microsoft.com/office/drawing/2014/main" id="{61B32DD0-6A96-8B5F-D26D-AEEBCA5E9054}"/>
              </a:ext>
            </a:extLst>
          </p:cNvPr>
          <p:cNvPicPr>
            <a:picLocks noGrp="1" noChangeAspect="1"/>
          </p:cNvPicPr>
          <p:nvPr>
            <p:ph sz="quarter" idx="18"/>
          </p:nvPr>
        </p:nvPicPr>
        <p:blipFill>
          <a:blip r:embed="rId4"/>
          <a:stretch>
            <a:fillRect/>
          </a:stretch>
        </p:blipFill>
        <p:spPr>
          <a:xfrm>
            <a:off x="6650038" y="1990868"/>
            <a:ext cx="5135562" cy="3412839"/>
          </a:xfrm>
          <a:prstGeom prst="rect">
            <a:avLst/>
          </a:prstGeom>
        </p:spPr>
      </p:pic>
      <p:sp>
        <p:nvSpPr>
          <p:cNvPr id="27" name="TextBox 26">
            <a:extLst>
              <a:ext uri="{FF2B5EF4-FFF2-40B4-BE49-F238E27FC236}">
                <a16:creationId xmlns:a16="http://schemas.microsoft.com/office/drawing/2014/main" id="{11A0AB0F-A4F9-D76C-D966-79A3B3A13B30}"/>
              </a:ext>
            </a:extLst>
          </p:cNvPr>
          <p:cNvSpPr txBox="1"/>
          <p:nvPr/>
        </p:nvSpPr>
        <p:spPr>
          <a:xfrm>
            <a:off x="6169042" y="5483597"/>
            <a:ext cx="6097554" cy="369332"/>
          </a:xfrm>
          <a:prstGeom prst="rect">
            <a:avLst/>
          </a:prstGeom>
          <a:noFill/>
        </p:spPr>
        <p:txBody>
          <a:bodyPr wrap="square">
            <a:spAutoFit/>
          </a:bodyPr>
          <a:lstStyle/>
          <a:p>
            <a:pPr algn="ctr">
              <a:spcAft>
                <a:spcPts val="1000"/>
              </a:spcAft>
            </a:pPr>
            <a:r>
              <a:rPr lang="en-US" sz="1800">
                <a:effectLst/>
                <a:latin typeface="Arial" panose="020B0604020202020204" pitchFamily="34" charset="0"/>
                <a:ea typeface="Times New Roman" panose="02020603050405020304" pitchFamily="18" charset="0"/>
                <a:cs typeface="Arial" panose="020B0604020202020204" pitchFamily="34" charset="0"/>
              </a:rPr>
              <a:t>Hình 4.5: Bộ điều khiển chung của hệ thống</a:t>
            </a:r>
            <a:endParaRPr lang="en-US" sz="120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5179361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1876E-EA30-39FA-89DD-CC6E8F4C4933}"/>
              </a:ext>
            </a:extLst>
          </p:cNvPr>
          <p:cNvSpPr>
            <a:spLocks noGrp="1"/>
          </p:cNvSpPr>
          <p:nvPr>
            <p:ph type="body" sz="quarter" idx="13"/>
          </p:nvPr>
        </p:nvSpPr>
        <p:spPr/>
        <p:txBody>
          <a:bodyPr/>
          <a:lstStyle/>
          <a:p>
            <a:pPr>
              <a:buFont typeface="+mj-lt"/>
              <a:buAutoNum type="arabicPeriod" startAt="4"/>
            </a:pPr>
            <a:r>
              <a:rPr lang="en-US" b="1" dirty="0" err="1"/>
              <a:t>Thuật</a:t>
            </a:r>
            <a:r>
              <a:rPr lang="en-US" b="1" dirty="0"/>
              <a:t> </a:t>
            </a:r>
            <a:r>
              <a:rPr lang="en-US" b="1" dirty="0" err="1"/>
              <a:t>toán</a:t>
            </a:r>
            <a:r>
              <a:rPr lang="en-US" b="1" dirty="0"/>
              <a:t> </a:t>
            </a:r>
            <a:r>
              <a:rPr lang="en-US" b="1" dirty="0" err="1"/>
              <a:t>điều</a:t>
            </a:r>
            <a:r>
              <a:rPr lang="en-US" b="1" dirty="0"/>
              <a:t> </a:t>
            </a:r>
            <a:r>
              <a:rPr lang="en-US" b="1" dirty="0" err="1"/>
              <a:t>khiển</a:t>
            </a:r>
            <a:endParaRPr lang="en-US" b="1" dirty="0"/>
          </a:p>
        </p:txBody>
      </p:sp>
      <p:sp>
        <p:nvSpPr>
          <p:cNvPr id="3" name="Date Placeholder 2">
            <a:extLst>
              <a:ext uri="{FF2B5EF4-FFF2-40B4-BE49-F238E27FC236}">
                <a16:creationId xmlns:a16="http://schemas.microsoft.com/office/drawing/2014/main" id="{73D97062-8A05-08FA-E6BF-C84EB5D3F01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6FC53197-D374-2026-8ACF-F63AC5245080}"/>
              </a:ext>
            </a:extLst>
          </p:cNvPr>
          <p:cNvSpPr>
            <a:spLocks noGrp="1"/>
          </p:cNvSpPr>
          <p:nvPr>
            <p:ph type="sldNum" sz="quarter" idx="16"/>
          </p:nvPr>
        </p:nvSpPr>
        <p:spPr/>
        <p:txBody>
          <a:bodyPr/>
          <a:lstStyle/>
          <a:p>
            <a:fld id="{2BA667B7-7BA5-4DB2-A058-B66A386C003C}" type="slidenum">
              <a:rPr lang="en-SG" smtClean="0"/>
              <a:t>25</a:t>
            </a:fld>
            <a:endParaRPr lang="en-SG"/>
          </a:p>
        </p:txBody>
      </p:sp>
      <p:sp>
        <p:nvSpPr>
          <p:cNvPr id="5" name="Content Placeholder 4">
            <a:extLst>
              <a:ext uri="{FF2B5EF4-FFF2-40B4-BE49-F238E27FC236}">
                <a16:creationId xmlns:a16="http://schemas.microsoft.com/office/drawing/2014/main" id="{20013F78-0B2F-E732-BE38-5E1F76B5B1BB}"/>
              </a:ext>
            </a:extLst>
          </p:cNvPr>
          <p:cNvSpPr>
            <a:spLocks noGrp="1"/>
          </p:cNvSpPr>
          <p:nvPr>
            <p:ph sz="quarter" idx="17"/>
          </p:nvPr>
        </p:nvSpPr>
        <p:spPr/>
        <p:txBody>
          <a:bodyPr>
            <a:normAutofit/>
          </a:bodyPr>
          <a:lstStyle/>
          <a:p>
            <a:pPr marL="0" indent="0">
              <a:buNone/>
            </a:pPr>
            <a:r>
              <a:rPr lang="en-US" sz="2200" b="1"/>
              <a:t>4.4 Lưu đồ tổng quan hoạt động của Drone </a:t>
            </a:r>
          </a:p>
          <a:p>
            <a:pPr marL="0" indent="0" algn="just">
              <a:lnSpc>
                <a:spcPct val="150000"/>
              </a:lnSpc>
              <a:buNone/>
            </a:pPr>
            <a:endParaRPr lang="en-US" dirty="0"/>
          </a:p>
          <a:p>
            <a:pPr marL="0" indent="0" algn="just">
              <a:buNone/>
            </a:pPr>
            <a:endParaRPr lang="en-US" dirty="0"/>
          </a:p>
        </p:txBody>
      </p:sp>
      <p:sp>
        <p:nvSpPr>
          <p:cNvPr id="6" name="Rectangle 2">
            <a:extLst>
              <a:ext uri="{FF2B5EF4-FFF2-40B4-BE49-F238E27FC236}">
                <a16:creationId xmlns:a16="http://schemas.microsoft.com/office/drawing/2014/main" id="{6C8C3FBD-AC99-622D-07F2-1344B1450768}"/>
              </a:ext>
            </a:extLst>
          </p:cNvPr>
          <p:cNvSpPr>
            <a:spLocks noChangeArrowheads="1"/>
          </p:cNvSpPr>
          <p:nvPr/>
        </p:nvSpPr>
        <p:spPr bwMode="auto">
          <a:xfrm>
            <a:off x="3636580" y="3773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descr="Diagram&#10;&#10;Description automatically generated">
            <a:extLst>
              <a:ext uri="{FF2B5EF4-FFF2-40B4-BE49-F238E27FC236}">
                <a16:creationId xmlns:a16="http://schemas.microsoft.com/office/drawing/2014/main" id="{ABAD909A-DA7A-FA06-C4C8-F1A3566A1CB8}"/>
              </a:ext>
            </a:extLst>
          </p:cNvPr>
          <p:cNvPicPr>
            <a:picLocks noChangeAspect="1"/>
          </p:cNvPicPr>
          <p:nvPr/>
        </p:nvPicPr>
        <p:blipFill>
          <a:blip r:embed="rId3"/>
          <a:stretch>
            <a:fillRect/>
          </a:stretch>
        </p:blipFill>
        <p:spPr>
          <a:xfrm>
            <a:off x="1641987" y="1494503"/>
            <a:ext cx="9193161" cy="4737942"/>
          </a:xfrm>
          <a:prstGeom prst="rect">
            <a:avLst/>
          </a:prstGeom>
        </p:spPr>
      </p:pic>
    </p:spTree>
    <p:extLst>
      <p:ext uri="{BB962C8B-B14F-4D97-AF65-F5344CB8AC3E}">
        <p14:creationId xmlns:p14="http://schemas.microsoft.com/office/powerpoint/2010/main" val="40696288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C98A0-869A-0D2D-665E-95F9700F51EA}"/>
              </a:ext>
            </a:extLst>
          </p:cNvPr>
          <p:cNvSpPr>
            <a:spLocks noGrp="1"/>
          </p:cNvSpPr>
          <p:nvPr>
            <p:ph type="body" sz="quarter" idx="13"/>
          </p:nvPr>
        </p:nvSpPr>
        <p:spPr/>
        <p:txBody>
          <a:bodyPr/>
          <a:lstStyle/>
          <a:p>
            <a:pPr marR="0" lvl="0" algn="l" defTabSz="914400" rtl="0" eaLnBrk="1" fontAlgn="auto" latinLnBrk="0" hangingPunct="1">
              <a:lnSpc>
                <a:spcPct val="90000"/>
              </a:lnSpc>
              <a:spcBef>
                <a:spcPts val="1000"/>
              </a:spcBef>
              <a:spcAft>
                <a:spcPts val="0"/>
              </a:spcAft>
              <a:buClrTx/>
              <a:buSzTx/>
              <a:buFont typeface="+mj-lt"/>
              <a:buAutoNum type="arabicPeriod" startAt="5"/>
              <a:tabLst/>
              <a:defRPr/>
            </a:pP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Kết</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quả</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đánh</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giá</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Date Placeholder 2">
            <a:extLst>
              <a:ext uri="{FF2B5EF4-FFF2-40B4-BE49-F238E27FC236}">
                <a16:creationId xmlns:a16="http://schemas.microsoft.com/office/drawing/2014/main" id="{83E8C78B-90F1-82FC-67F5-EB8CE938648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D9D24E4D-5552-F374-C8A7-E641175B2DA2}"/>
              </a:ext>
            </a:extLst>
          </p:cNvPr>
          <p:cNvSpPr>
            <a:spLocks noGrp="1"/>
          </p:cNvSpPr>
          <p:nvPr>
            <p:ph type="sldNum" sz="quarter" idx="16"/>
          </p:nvPr>
        </p:nvSpPr>
        <p:spPr/>
        <p:txBody>
          <a:bodyPr/>
          <a:lstStyle/>
          <a:p>
            <a:fld id="{2BA667B7-7BA5-4DB2-A058-B66A386C003C}" type="slidenum">
              <a:rPr lang="en-SG" smtClean="0"/>
              <a:t>26</a:t>
            </a:fld>
            <a:endParaRPr lang="en-SG"/>
          </a:p>
        </p:txBody>
      </p:sp>
      <p:sp>
        <p:nvSpPr>
          <p:cNvPr id="5" name="Content Placeholder 4">
            <a:extLst>
              <a:ext uri="{FF2B5EF4-FFF2-40B4-BE49-F238E27FC236}">
                <a16:creationId xmlns:a16="http://schemas.microsoft.com/office/drawing/2014/main" id="{0F2FF354-D120-350E-7CE6-C5CBDF716BBC}"/>
              </a:ext>
            </a:extLst>
          </p:cNvPr>
          <p:cNvSpPr>
            <a:spLocks noGrp="1"/>
          </p:cNvSpPr>
          <p:nvPr>
            <p:ph sz="quarter" idx="17"/>
          </p:nvPr>
        </p:nvSpPr>
        <p:spPr/>
        <p:txBody>
          <a:bodyPr>
            <a:normAutofit lnSpcReduction="10000"/>
          </a:bodyPr>
          <a:lstStyle/>
          <a:p>
            <a:pPr marL="0" indent="0">
              <a:buNone/>
            </a:pPr>
            <a:r>
              <a:rPr lang="en-US" sz="2200" b="1" dirty="0"/>
              <a:t>5.1 </a:t>
            </a:r>
            <a:r>
              <a:rPr lang="en-US" sz="2200" b="1" dirty="0" err="1"/>
              <a:t>Lọc</a:t>
            </a:r>
            <a:r>
              <a:rPr lang="en-US" sz="2200" b="1" dirty="0"/>
              <a:t> </a:t>
            </a:r>
            <a:r>
              <a:rPr lang="en-US" sz="2200" b="1" dirty="0" err="1"/>
              <a:t>tín</a:t>
            </a:r>
            <a:r>
              <a:rPr lang="en-US" sz="2200" b="1" dirty="0"/>
              <a:t> </a:t>
            </a:r>
            <a:r>
              <a:rPr lang="en-US" sz="2200" b="1" dirty="0" err="1"/>
              <a:t>hiệu</a:t>
            </a:r>
            <a:r>
              <a:rPr lang="en-US" sz="2200" b="1" dirty="0"/>
              <a:t> </a:t>
            </a:r>
            <a:r>
              <a:rPr lang="en-US" sz="2200" b="1" dirty="0" err="1"/>
              <a:t>cảm</a:t>
            </a:r>
            <a:r>
              <a:rPr lang="en-US" sz="2200" b="1" dirty="0"/>
              <a:t> </a:t>
            </a:r>
            <a:r>
              <a:rPr lang="en-US" sz="2200" b="1" dirty="0" err="1"/>
              <a:t>biến</a:t>
            </a:r>
            <a:r>
              <a:rPr lang="en-US" sz="2200" b="1" dirty="0"/>
              <a:t> </a:t>
            </a:r>
            <a:r>
              <a:rPr lang="en-US" sz="2200" b="1" dirty="0" err="1"/>
              <a:t>khoảng</a:t>
            </a:r>
            <a:r>
              <a:rPr lang="en-US" sz="2200" b="1" dirty="0"/>
              <a:t> </a:t>
            </a:r>
            <a:r>
              <a:rPr lang="en-US" sz="2200" b="1" dirty="0" err="1"/>
              <a:t>cách</a:t>
            </a:r>
            <a:endParaRPr lang="en-US" sz="2200" b="1" dirty="0"/>
          </a:p>
          <a:p>
            <a:pPr marL="0" indent="0" algn="just">
              <a:lnSpc>
                <a:spcPct val="150000"/>
              </a:lnSpc>
              <a:buNone/>
            </a:pPr>
            <a:r>
              <a:rPr lang="en-US" dirty="0">
                <a:effectLst/>
                <a:ea typeface="Times New Roman" panose="02020603050405020304" pitchFamily="18" charset="0"/>
              </a:rPr>
              <a:t>- </a:t>
            </a:r>
            <a:r>
              <a:rPr lang="vi-VN" dirty="0">
                <a:effectLst/>
                <a:ea typeface="Times New Roman" panose="02020603050405020304" pitchFamily="18" charset="0"/>
              </a:rPr>
              <a:t>Ở đề tài này, bộ lọc   </a:t>
            </a:r>
            <a:r>
              <a:rPr lang="en-US" dirty="0">
                <a:effectLst/>
                <a:ea typeface="Times New Roman" panose="02020603050405020304" pitchFamily="18" charset="0"/>
              </a:rPr>
              <a:t>     </a:t>
            </a:r>
            <a:r>
              <a:rPr lang="vi-VN" dirty="0">
                <a:effectLst/>
                <a:ea typeface="Times New Roman" panose="02020603050405020304" pitchFamily="18" charset="0"/>
              </a:rPr>
              <a:t>Kalman đã được sử dụng để lọc nhiễu tín hiệu đầu vào để đưa ra tín hiệu đầu ra đỡ bị nhiễu hơn. </a:t>
            </a:r>
            <a:r>
              <a:rPr lang="en-US" dirty="0" err="1">
                <a:effectLst/>
                <a:ea typeface="Times New Roman" panose="02020603050405020304" pitchFamily="18" charset="0"/>
              </a:rPr>
              <a:t>Hình</a:t>
            </a:r>
            <a:r>
              <a:rPr lang="en-US" dirty="0">
                <a:effectLst/>
                <a:ea typeface="Times New Roman" panose="02020603050405020304" pitchFamily="18" charset="0"/>
              </a:rPr>
              <a:t> </a:t>
            </a:r>
            <a:r>
              <a:rPr lang="en-US" dirty="0" err="1">
                <a:effectLst/>
                <a:ea typeface="Times New Roman" panose="02020603050405020304" pitchFamily="18" charset="0"/>
              </a:rPr>
              <a:t>bên</a:t>
            </a:r>
            <a:r>
              <a:rPr lang="en-US" dirty="0">
                <a:effectLst/>
                <a:ea typeface="Times New Roman" panose="02020603050405020304" pitchFamily="18" charset="0"/>
              </a:rPr>
              <a:t> </a:t>
            </a:r>
            <a:r>
              <a:rPr lang="vi-VN" dirty="0">
                <a:effectLst/>
                <a:ea typeface="Times New Roman" panose="02020603050405020304" pitchFamily="18" charset="0"/>
              </a:rPr>
              <a:t>là kết quả khi so sánh dữ liệu chưa lọc và đã qua bộ lọc Kalman.</a:t>
            </a:r>
            <a:endParaRPr lang="en-US" dirty="0">
              <a:effectLst/>
              <a:ea typeface="Times New Roman" panose="02020603050405020304" pitchFamily="18" charset="0"/>
            </a:endParaRPr>
          </a:p>
          <a:p>
            <a:pPr marL="0" indent="0" algn="just">
              <a:lnSpc>
                <a:spcPct val="150000"/>
              </a:lnSpc>
              <a:buNone/>
            </a:pPr>
            <a:r>
              <a:rPr lang="en-US" dirty="0">
                <a:effectLst/>
                <a:ea typeface="Times New Roman" panose="02020603050405020304" pitchFamily="18" charset="0"/>
              </a:rPr>
              <a:t>- </a:t>
            </a:r>
            <a:r>
              <a:rPr lang="vi-VN" dirty="0">
                <a:effectLst/>
                <a:ea typeface="Times New Roman" panose="02020603050405020304" pitchFamily="18" charset="0"/>
              </a:rPr>
              <a:t>Dựa vào đồ thị trên, ta thấy với bộ lọc Kalman đã được sử dụng cho ra đường tín hiệu (màu xanh) ít bị nhiễu hơn so với khi chưa có bộ lọc. Tuy nhiên, cảm biến Lidar 1D khá tốt nên sai số giữa tín hiệu chưa lọc và đã lọc là khá nhỏ.</a:t>
            </a:r>
          </a:p>
        </p:txBody>
      </p:sp>
      <p:pic>
        <p:nvPicPr>
          <p:cNvPr id="8" name="Content Placeholder 7">
            <a:extLst>
              <a:ext uri="{FF2B5EF4-FFF2-40B4-BE49-F238E27FC236}">
                <a16:creationId xmlns:a16="http://schemas.microsoft.com/office/drawing/2014/main" id="{6C2CA77D-8D76-3ED4-AF4D-EE11A2C31E48}"/>
              </a:ext>
            </a:extLst>
          </p:cNvPr>
          <p:cNvPicPr>
            <a:picLocks noGrp="1" noChangeAspect="1"/>
          </p:cNvPicPr>
          <p:nvPr>
            <p:ph sz="quarter" idx="18"/>
          </p:nvPr>
        </p:nvPicPr>
        <p:blipFill>
          <a:blip r:embed="rId3"/>
          <a:stretch>
            <a:fillRect/>
          </a:stretch>
        </p:blipFill>
        <p:spPr>
          <a:xfrm>
            <a:off x="6172200" y="1467705"/>
            <a:ext cx="5613400" cy="4459165"/>
          </a:xfrm>
          <a:prstGeom prst="rect">
            <a:avLst/>
          </a:prstGeom>
        </p:spPr>
      </p:pic>
      <p:graphicFrame>
        <p:nvGraphicFramePr>
          <p:cNvPr id="9" name="Object 8">
            <a:extLst>
              <a:ext uri="{FF2B5EF4-FFF2-40B4-BE49-F238E27FC236}">
                <a16:creationId xmlns:a16="http://schemas.microsoft.com/office/drawing/2014/main" id="{C63A5FCB-6013-388B-91E9-79D8D84FDBE4}"/>
              </a:ext>
            </a:extLst>
          </p:cNvPr>
          <p:cNvGraphicFramePr>
            <a:graphicFrameLocks noChangeAspect="1"/>
          </p:cNvGraphicFramePr>
          <p:nvPr>
            <p:extLst>
              <p:ext uri="{D42A27DB-BD31-4B8C-83A1-F6EECF244321}">
                <p14:modId xmlns:p14="http://schemas.microsoft.com/office/powerpoint/2010/main" val="3493695551"/>
              </p:ext>
            </p:extLst>
          </p:nvPr>
        </p:nvGraphicFramePr>
        <p:xfrm>
          <a:off x="3026846" y="1698493"/>
          <a:ext cx="505810" cy="303486"/>
        </p:xfrm>
        <a:graphic>
          <a:graphicData uri="http://schemas.openxmlformats.org/presentationml/2006/ole">
            <mc:AlternateContent xmlns:mc="http://schemas.openxmlformats.org/markup-compatibility/2006">
              <mc:Choice xmlns:v="urn:schemas-microsoft-com:vml" Requires="v">
                <p:oleObj name="Equation" r:id="rId4" imgW="380704" imgH="228928" progId="Equation.DSMT4">
                  <p:embed/>
                </p:oleObj>
              </mc:Choice>
              <mc:Fallback>
                <p:oleObj name="Equation" r:id="rId4" imgW="380704" imgH="228928" progId="Equation.DSMT4">
                  <p:embed/>
                  <p:pic>
                    <p:nvPicPr>
                      <p:cNvPr id="0" name=""/>
                      <p:cNvPicPr/>
                      <p:nvPr/>
                    </p:nvPicPr>
                    <p:blipFill>
                      <a:blip r:embed="rId5"/>
                      <a:stretch>
                        <a:fillRect/>
                      </a:stretch>
                    </p:blipFill>
                    <p:spPr>
                      <a:xfrm>
                        <a:off x="3026846" y="1698493"/>
                        <a:ext cx="505810" cy="303486"/>
                      </a:xfrm>
                      <a:prstGeom prst="rect">
                        <a:avLst/>
                      </a:prstGeom>
                    </p:spPr>
                  </p:pic>
                </p:oleObj>
              </mc:Fallback>
            </mc:AlternateContent>
          </a:graphicData>
        </a:graphic>
      </p:graphicFrame>
    </p:spTree>
    <p:extLst>
      <p:ext uri="{BB962C8B-B14F-4D97-AF65-F5344CB8AC3E}">
        <p14:creationId xmlns:p14="http://schemas.microsoft.com/office/powerpoint/2010/main" val="22438577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C98A0-869A-0D2D-665E-95F9700F51EA}"/>
              </a:ext>
            </a:extLst>
          </p:cNvPr>
          <p:cNvSpPr>
            <a:spLocks noGrp="1"/>
          </p:cNvSpPr>
          <p:nvPr>
            <p:ph type="body" sz="quarter" idx="13"/>
          </p:nvPr>
        </p:nvSpPr>
        <p:spPr/>
        <p:txBody>
          <a:bodyPr/>
          <a:lstStyle/>
          <a:p>
            <a:pPr marR="0" lvl="0" algn="l" defTabSz="914400" rtl="0" eaLnBrk="1" fontAlgn="auto" latinLnBrk="0" hangingPunct="1">
              <a:lnSpc>
                <a:spcPct val="90000"/>
              </a:lnSpc>
              <a:spcBef>
                <a:spcPts val="1000"/>
              </a:spcBef>
              <a:spcAft>
                <a:spcPts val="0"/>
              </a:spcAft>
              <a:buClrTx/>
              <a:buSzTx/>
              <a:buFont typeface="+mj-lt"/>
              <a:buAutoNum type="arabicPeriod" startAt="5"/>
              <a:tabLst/>
              <a:defRPr/>
            </a:pP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Kết</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quả</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đánh</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giá</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Date Placeholder 2">
            <a:extLst>
              <a:ext uri="{FF2B5EF4-FFF2-40B4-BE49-F238E27FC236}">
                <a16:creationId xmlns:a16="http://schemas.microsoft.com/office/drawing/2014/main" id="{83E8C78B-90F1-82FC-67F5-EB8CE938648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D9D24E4D-5552-F374-C8A7-E641175B2DA2}"/>
              </a:ext>
            </a:extLst>
          </p:cNvPr>
          <p:cNvSpPr>
            <a:spLocks noGrp="1"/>
          </p:cNvSpPr>
          <p:nvPr>
            <p:ph type="sldNum" sz="quarter" idx="16"/>
          </p:nvPr>
        </p:nvSpPr>
        <p:spPr/>
        <p:txBody>
          <a:bodyPr/>
          <a:lstStyle/>
          <a:p>
            <a:fld id="{2BA667B7-7BA5-4DB2-A058-B66A386C003C}" type="slidenum">
              <a:rPr lang="en-SG" smtClean="0"/>
              <a:t>27</a:t>
            </a:fld>
            <a:endParaRPr lang="en-SG"/>
          </a:p>
        </p:txBody>
      </p:sp>
      <p:sp>
        <p:nvSpPr>
          <p:cNvPr id="5" name="Content Placeholder 4">
            <a:extLst>
              <a:ext uri="{FF2B5EF4-FFF2-40B4-BE49-F238E27FC236}">
                <a16:creationId xmlns:a16="http://schemas.microsoft.com/office/drawing/2014/main" id="{0F2FF354-D120-350E-7CE6-C5CBDF716BBC}"/>
              </a:ext>
            </a:extLst>
          </p:cNvPr>
          <p:cNvSpPr>
            <a:spLocks noGrp="1"/>
          </p:cNvSpPr>
          <p:nvPr>
            <p:ph sz="quarter" idx="17"/>
          </p:nvPr>
        </p:nvSpPr>
        <p:spPr/>
        <p:txBody>
          <a:bodyPr>
            <a:normAutofit/>
          </a:bodyPr>
          <a:lstStyle/>
          <a:p>
            <a:pPr marL="0" indent="0">
              <a:buNone/>
            </a:pPr>
            <a:r>
              <a:rPr lang="en-US" sz="2200" b="1"/>
              <a:t>5.2 </a:t>
            </a:r>
            <a:r>
              <a:rPr lang="en-US" sz="2200" b="1" dirty="0" err="1"/>
              <a:t>Đánh</a:t>
            </a:r>
            <a:r>
              <a:rPr lang="en-US" sz="2200" b="1" dirty="0"/>
              <a:t> </a:t>
            </a:r>
            <a:r>
              <a:rPr lang="en-US" sz="2200" b="1" dirty="0" err="1"/>
              <a:t>giá</a:t>
            </a:r>
            <a:r>
              <a:rPr lang="en-US" sz="2200" b="1" dirty="0"/>
              <a:t> </a:t>
            </a:r>
            <a:r>
              <a:rPr lang="en-US" sz="2200" b="1" dirty="0" err="1"/>
              <a:t>thuật</a:t>
            </a:r>
            <a:r>
              <a:rPr lang="en-US" sz="2200" b="1" dirty="0"/>
              <a:t> </a:t>
            </a:r>
            <a:r>
              <a:rPr lang="en-US" sz="2200" b="1" dirty="0" err="1"/>
              <a:t>toán</a:t>
            </a:r>
            <a:r>
              <a:rPr lang="en-US" sz="2200" b="1" dirty="0"/>
              <a:t> </a:t>
            </a:r>
            <a:r>
              <a:rPr lang="en-US" sz="2200" b="1" dirty="0" err="1"/>
              <a:t>xử</a:t>
            </a:r>
            <a:r>
              <a:rPr lang="en-US" sz="2200" b="1" dirty="0"/>
              <a:t> </a:t>
            </a:r>
            <a:r>
              <a:rPr lang="en-US" sz="2200" b="1" dirty="0" err="1"/>
              <a:t>lý</a:t>
            </a:r>
            <a:r>
              <a:rPr lang="en-US" sz="2200" b="1" dirty="0"/>
              <a:t> </a:t>
            </a:r>
            <a:r>
              <a:rPr lang="en-US" sz="2200" b="1" dirty="0" err="1"/>
              <a:t>ảnh</a:t>
            </a:r>
            <a:endParaRPr lang="en-US" sz="2200" b="1" dirty="0"/>
          </a:p>
          <a:p>
            <a:pPr marL="0" indent="0" algn="just">
              <a:buNone/>
            </a:pPr>
            <a:r>
              <a:rPr lang="en-US">
                <a:effectLst/>
                <a:ea typeface="Times New Roman" panose="02020603050405020304" pitchFamily="18" charset="0"/>
              </a:rPr>
              <a:t>- </a:t>
            </a:r>
            <a:r>
              <a:rPr lang="vi-VN">
                <a:effectLst/>
                <a:ea typeface="Times New Roman" panose="02020603050405020304" pitchFamily="18" charset="0"/>
              </a:rPr>
              <a:t>Do </a:t>
            </a:r>
            <a:r>
              <a:rPr lang="vi-VN" dirty="0">
                <a:effectLst/>
                <a:ea typeface="Times New Roman" panose="02020603050405020304" pitchFamily="18" charset="0"/>
              </a:rPr>
              <a:t>camera luôn bị cong nên giá trị thuật toán xử lý ảnh thường bị sai. Chính vì vây, quá trình hiệu chỉnh Camera đóng vai trò rất quan trọng</a:t>
            </a:r>
            <a:r>
              <a:rPr lang="vi-VN">
                <a:effectLst/>
                <a:ea typeface="Times New Roman" panose="02020603050405020304" pitchFamily="18" charset="0"/>
              </a:rPr>
              <a:t>. </a:t>
            </a:r>
            <a:endParaRPr lang="en-US">
              <a:effectLst/>
              <a:ea typeface="Times New Roman" panose="02020603050405020304" pitchFamily="18" charset="0"/>
            </a:endParaRPr>
          </a:p>
          <a:p>
            <a:pPr marL="0" indent="0" algn="just">
              <a:buNone/>
            </a:pPr>
            <a:r>
              <a:rPr lang="en-US">
                <a:effectLst/>
                <a:ea typeface="Times New Roman" panose="02020603050405020304" pitchFamily="18" charset="0"/>
              </a:rPr>
              <a:t>- </a:t>
            </a:r>
            <a:r>
              <a:rPr lang="vi-VN" dirty="0">
                <a:effectLst/>
                <a:ea typeface="Times New Roman" panose="02020603050405020304" pitchFamily="18" charset="0"/>
              </a:rPr>
              <a:t>Sau khi hiệu chỉnh, ta sẽ tìm được thông số của ma trận camera</a:t>
            </a:r>
            <a:r>
              <a:rPr lang="vi-VN">
                <a:effectLst/>
                <a:ea typeface="Times New Roman" panose="02020603050405020304" pitchFamily="18" charset="0"/>
              </a:rPr>
              <a:t>, </a:t>
            </a:r>
            <a:r>
              <a:rPr lang="en-US">
                <a:effectLst/>
                <a:ea typeface="Times New Roman" panose="02020603050405020304" pitchFamily="18" charset="0"/>
              </a:rPr>
              <a:t>với </a:t>
            </a:r>
            <a:r>
              <a:rPr lang="vi-VN">
                <a:effectLst/>
                <a:ea typeface="Times New Roman" panose="02020603050405020304" pitchFamily="18" charset="0"/>
              </a:rPr>
              <a:t>độ </a:t>
            </a:r>
            <a:r>
              <a:rPr lang="vi-VN" dirty="0">
                <a:effectLst/>
                <a:ea typeface="Times New Roman" panose="02020603050405020304" pitchFamily="18" charset="0"/>
              </a:rPr>
              <a:t>dài tiêu cự lần lượt </a:t>
            </a:r>
            <a:r>
              <a:rPr lang="vi-VN">
                <a:effectLst/>
                <a:ea typeface="Times New Roman" panose="02020603050405020304" pitchFamily="18" charset="0"/>
              </a:rPr>
              <a:t>là   </a:t>
            </a:r>
            <a:r>
              <a:rPr lang="en-US">
                <a:effectLst/>
                <a:ea typeface="Times New Roman" panose="02020603050405020304" pitchFamily="18" charset="0"/>
              </a:rPr>
              <a:t>                </a:t>
            </a:r>
            <a:r>
              <a:rPr lang="vi-VN">
                <a:effectLst/>
                <a:ea typeface="Times New Roman" panose="02020603050405020304" pitchFamily="18" charset="0"/>
              </a:rPr>
              <a:t>và</a:t>
            </a:r>
            <a:r>
              <a:rPr lang="en-US">
                <a:effectLst/>
                <a:ea typeface="Times New Roman" panose="02020603050405020304" pitchFamily="18" charset="0"/>
              </a:rPr>
              <a:t>     </a:t>
            </a:r>
            <a:r>
              <a:rPr lang="vi-VN">
                <a:effectLst/>
                <a:ea typeface="Times New Roman" panose="02020603050405020304" pitchFamily="18" charset="0"/>
              </a:rPr>
              <a:t>  </a:t>
            </a:r>
            <a:r>
              <a:rPr lang="en-US">
                <a:effectLst/>
                <a:ea typeface="Times New Roman" panose="02020603050405020304" pitchFamily="18" charset="0"/>
              </a:rPr>
              <a:t>         </a:t>
            </a:r>
            <a:r>
              <a:rPr lang="vi-VN">
                <a:effectLst/>
                <a:ea typeface="Times New Roman" panose="02020603050405020304" pitchFamily="18" charset="0"/>
              </a:rPr>
              <a:t>.</a:t>
            </a:r>
            <a:endParaRPr lang="en-US" dirty="0">
              <a:effectLst/>
              <a:ea typeface="Times New Roman" panose="02020603050405020304" pitchFamily="18" charset="0"/>
            </a:endParaRPr>
          </a:p>
          <a:p>
            <a:pPr marL="0" indent="0" algn="just">
              <a:buNone/>
            </a:pPr>
            <a:r>
              <a:rPr lang="en-US" dirty="0">
                <a:effectLst/>
                <a:ea typeface="Times New Roman" panose="02020603050405020304" pitchFamily="18" charset="0"/>
              </a:rPr>
              <a:t>- </a:t>
            </a:r>
            <a:r>
              <a:rPr lang="vi-VN" dirty="0">
                <a:effectLst/>
                <a:ea typeface="Times New Roman" panose="02020603050405020304" pitchFamily="18" charset="0"/>
              </a:rPr>
              <a:t>Sau đó, ta sẽ tính được độ dịch chuyển từ pixel sang đơn vị khác ví dụ </a:t>
            </a:r>
            <a:r>
              <a:rPr lang="vi-VN">
                <a:effectLst/>
                <a:ea typeface="Times New Roman" panose="02020603050405020304" pitchFamily="18" charset="0"/>
              </a:rPr>
              <a:t>như </a:t>
            </a:r>
            <a:r>
              <a:rPr lang="en-US">
                <a:ea typeface="Times New Roman" panose="02020603050405020304" pitchFamily="18" charset="0"/>
              </a:rPr>
              <a:t>m,cm</a:t>
            </a:r>
            <a:r>
              <a:rPr lang="vi-VN">
                <a:effectLst/>
                <a:ea typeface="Times New Roman" panose="02020603050405020304" pitchFamily="18" charset="0"/>
              </a:rPr>
              <a:t>,.. </a:t>
            </a:r>
            <a:r>
              <a:rPr lang="vi-VN" dirty="0">
                <a:effectLst/>
                <a:ea typeface="Times New Roman" panose="02020603050405020304" pitchFamily="18" charset="0"/>
              </a:rPr>
              <a:t>bằng công thức dưới đây:</a:t>
            </a:r>
            <a:endParaRPr lang="en-US" dirty="0">
              <a:effectLst/>
              <a:ea typeface="Times New Roman" panose="02020603050405020304" pitchFamily="18" charset="0"/>
            </a:endParaRPr>
          </a:p>
          <a:p>
            <a:pPr marL="0" indent="0" algn="just">
              <a:buNone/>
            </a:pPr>
            <a:endParaRPr lang="en-US" dirty="0">
              <a:effectLst/>
              <a:ea typeface="Times New Roman" panose="02020603050405020304" pitchFamily="18" charset="0"/>
            </a:endParaRPr>
          </a:p>
        </p:txBody>
      </p:sp>
      <p:pic>
        <p:nvPicPr>
          <p:cNvPr id="11" name="Content Placeholder 10">
            <a:extLst>
              <a:ext uri="{FF2B5EF4-FFF2-40B4-BE49-F238E27FC236}">
                <a16:creationId xmlns:a16="http://schemas.microsoft.com/office/drawing/2014/main" id="{B51E1A9E-4A0A-62E4-3522-EE8D6337A102}"/>
              </a:ext>
            </a:extLst>
          </p:cNvPr>
          <p:cNvPicPr>
            <a:picLocks noGrp="1" noChangeAspect="1"/>
          </p:cNvPicPr>
          <p:nvPr>
            <p:ph sz="quarter" idx="18"/>
          </p:nvPr>
        </p:nvPicPr>
        <p:blipFill>
          <a:blip r:embed="rId3"/>
          <a:stretch>
            <a:fillRect/>
          </a:stretch>
        </p:blipFill>
        <p:spPr>
          <a:xfrm>
            <a:off x="6172200" y="1872744"/>
            <a:ext cx="5613400" cy="3649087"/>
          </a:xfrm>
          <a:prstGeom prst="rect">
            <a:avLst/>
          </a:prstGeom>
        </p:spPr>
      </p:pic>
      <p:graphicFrame>
        <p:nvGraphicFramePr>
          <p:cNvPr id="6" name="Object 5">
            <a:extLst>
              <a:ext uri="{FF2B5EF4-FFF2-40B4-BE49-F238E27FC236}">
                <a16:creationId xmlns:a16="http://schemas.microsoft.com/office/drawing/2014/main" id="{504C0885-5FE5-31E9-4DA0-82A472E2CC0E}"/>
              </a:ext>
            </a:extLst>
          </p:cNvPr>
          <p:cNvGraphicFramePr>
            <a:graphicFrameLocks noChangeAspect="1"/>
          </p:cNvGraphicFramePr>
          <p:nvPr>
            <p:extLst>
              <p:ext uri="{D42A27DB-BD31-4B8C-83A1-F6EECF244321}">
                <p14:modId xmlns:p14="http://schemas.microsoft.com/office/powerpoint/2010/main" val="2147075225"/>
              </p:ext>
            </p:extLst>
          </p:nvPr>
        </p:nvGraphicFramePr>
        <p:xfrm>
          <a:off x="780400" y="3173196"/>
          <a:ext cx="1214990" cy="227811"/>
        </p:xfrm>
        <a:graphic>
          <a:graphicData uri="http://schemas.openxmlformats.org/presentationml/2006/ole">
            <mc:AlternateContent xmlns:mc="http://schemas.openxmlformats.org/markup-compatibility/2006">
              <mc:Choice xmlns:v="urn:schemas-microsoft-com:vml" Requires="v">
                <p:oleObj name="Equation" r:id="rId4" imgW="913977" imgH="171606" progId="Equation.DSMT4">
                  <p:embed/>
                </p:oleObj>
              </mc:Choice>
              <mc:Fallback>
                <p:oleObj name="Equation" r:id="rId4" imgW="913977" imgH="171606" progId="Equation.DSMT4">
                  <p:embed/>
                  <p:pic>
                    <p:nvPicPr>
                      <p:cNvPr id="0" name=""/>
                      <p:cNvPicPr/>
                      <p:nvPr/>
                    </p:nvPicPr>
                    <p:blipFill>
                      <a:blip r:embed="rId5"/>
                      <a:stretch>
                        <a:fillRect/>
                      </a:stretch>
                    </p:blipFill>
                    <p:spPr>
                      <a:xfrm>
                        <a:off x="780400" y="3173196"/>
                        <a:ext cx="1214990" cy="227811"/>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563FE1E5-7C07-D034-B2E6-4A47D62C6155}"/>
              </a:ext>
            </a:extLst>
          </p:cNvPr>
          <p:cNvGraphicFramePr>
            <a:graphicFrameLocks noChangeAspect="1"/>
          </p:cNvGraphicFramePr>
          <p:nvPr>
            <p:extLst>
              <p:ext uri="{D42A27DB-BD31-4B8C-83A1-F6EECF244321}">
                <p14:modId xmlns:p14="http://schemas.microsoft.com/office/powerpoint/2010/main" val="1384843036"/>
              </p:ext>
            </p:extLst>
          </p:nvPr>
        </p:nvGraphicFramePr>
        <p:xfrm>
          <a:off x="2369943" y="3173196"/>
          <a:ext cx="1025145" cy="227810"/>
        </p:xfrm>
        <a:graphic>
          <a:graphicData uri="http://schemas.openxmlformats.org/presentationml/2006/ole">
            <mc:AlternateContent xmlns:mc="http://schemas.openxmlformats.org/markup-compatibility/2006">
              <mc:Choice xmlns:v="urn:schemas-microsoft-com:vml" Requires="v">
                <p:oleObj name="Equation" r:id="rId6" imgW="914400" imgH="203040" progId="Equation.DSMT4">
                  <p:embed/>
                </p:oleObj>
              </mc:Choice>
              <mc:Fallback>
                <p:oleObj name="Equation" r:id="rId6" imgW="914400" imgH="203040" progId="Equation.DSMT4">
                  <p:embed/>
                  <p:pic>
                    <p:nvPicPr>
                      <p:cNvPr id="0" name=""/>
                      <p:cNvPicPr/>
                      <p:nvPr/>
                    </p:nvPicPr>
                    <p:blipFill>
                      <a:blip r:embed="rId7"/>
                      <a:stretch>
                        <a:fillRect/>
                      </a:stretch>
                    </p:blipFill>
                    <p:spPr>
                      <a:xfrm>
                        <a:off x="2369943" y="3173196"/>
                        <a:ext cx="1025145" cy="22781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4AEB48F2-5510-28B2-37EA-D0393331EA5A}"/>
              </a:ext>
            </a:extLst>
          </p:cNvPr>
          <p:cNvGraphicFramePr>
            <a:graphicFrameLocks noChangeAspect="1"/>
          </p:cNvGraphicFramePr>
          <p:nvPr>
            <p:extLst>
              <p:ext uri="{D42A27DB-BD31-4B8C-83A1-F6EECF244321}">
                <p14:modId xmlns:p14="http://schemas.microsoft.com/office/powerpoint/2010/main" val="1033234556"/>
              </p:ext>
            </p:extLst>
          </p:nvPr>
        </p:nvGraphicFramePr>
        <p:xfrm>
          <a:off x="2775336" y="4490022"/>
          <a:ext cx="874974" cy="1347460"/>
        </p:xfrm>
        <a:graphic>
          <a:graphicData uri="http://schemas.openxmlformats.org/presentationml/2006/ole">
            <mc:AlternateContent xmlns:mc="http://schemas.openxmlformats.org/markup-compatibility/2006">
              <mc:Choice xmlns:v="urn:schemas-microsoft-com:vml" Requires="v">
                <p:oleObj name="Equation" r:id="rId8" imgW="634680" imgH="977760" progId="Equation.DSMT4">
                  <p:embed/>
                </p:oleObj>
              </mc:Choice>
              <mc:Fallback>
                <p:oleObj name="Equation" r:id="rId8" imgW="634680" imgH="977760" progId="Equation.DSMT4">
                  <p:embed/>
                  <p:pic>
                    <p:nvPicPr>
                      <p:cNvPr id="0" name=""/>
                      <p:cNvPicPr/>
                      <p:nvPr/>
                    </p:nvPicPr>
                    <p:blipFill>
                      <a:blip r:embed="rId9"/>
                      <a:stretch>
                        <a:fillRect/>
                      </a:stretch>
                    </p:blipFill>
                    <p:spPr>
                      <a:xfrm>
                        <a:off x="2775336" y="4490022"/>
                        <a:ext cx="874974" cy="134746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CF54591F-2080-8CCD-9FAE-3B4C47112334}"/>
              </a:ext>
            </a:extLst>
          </p:cNvPr>
          <p:cNvSpPr txBox="1"/>
          <p:nvPr/>
        </p:nvSpPr>
        <p:spPr>
          <a:xfrm>
            <a:off x="5885793" y="5654556"/>
            <a:ext cx="6096000" cy="369332"/>
          </a:xfrm>
          <a:prstGeom prst="rect">
            <a:avLst/>
          </a:prstGeom>
          <a:noFill/>
        </p:spPr>
        <p:txBody>
          <a:bodyPr wrap="square">
            <a:spAutoFit/>
          </a:bodyPr>
          <a:lstStyle/>
          <a:p>
            <a:pPr algn="ctr">
              <a:spcAft>
                <a:spcPts val="1000"/>
              </a:spcAft>
            </a:pPr>
            <a:r>
              <a:rPr lang="en-US" sz="1800" err="1">
                <a:effectLst/>
                <a:latin typeface="Arial" panose="020B0604020202020204" pitchFamily="34" charset="0"/>
                <a:ea typeface="Times New Roman" panose="02020603050405020304" pitchFamily="18" charset="0"/>
                <a:cs typeface="Arial" panose="020B0604020202020204" pitchFamily="34" charset="0"/>
              </a:rPr>
              <a:t>Hình</a:t>
            </a:r>
            <a:r>
              <a:rPr lang="en-US" sz="1800">
                <a:effectLst/>
                <a:latin typeface="Arial" panose="020B0604020202020204" pitchFamily="34" charset="0"/>
                <a:ea typeface="Times New Roman" panose="02020603050405020304" pitchFamily="18" charset="0"/>
                <a:cs typeface="Arial" panose="020B0604020202020204" pitchFamily="34" charset="0"/>
              </a:rPr>
              <a:t> 5.1: Quá trình hiệu chỉnh camera</a:t>
            </a:r>
            <a:endParaRPr lang="en-US" sz="12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9022905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C98A0-869A-0D2D-665E-95F9700F51EA}"/>
              </a:ext>
            </a:extLst>
          </p:cNvPr>
          <p:cNvSpPr>
            <a:spLocks noGrp="1"/>
          </p:cNvSpPr>
          <p:nvPr>
            <p:ph type="body" sz="quarter" idx="13"/>
          </p:nvPr>
        </p:nvSpPr>
        <p:spPr/>
        <p:txBody>
          <a:bodyPr/>
          <a:lstStyle/>
          <a:p>
            <a:pPr marR="0" lvl="0" algn="l" defTabSz="914400" rtl="0" eaLnBrk="1" fontAlgn="auto" latinLnBrk="0" hangingPunct="1">
              <a:lnSpc>
                <a:spcPct val="90000"/>
              </a:lnSpc>
              <a:spcBef>
                <a:spcPts val="1000"/>
              </a:spcBef>
              <a:spcAft>
                <a:spcPts val="0"/>
              </a:spcAft>
              <a:buClrTx/>
              <a:buSzTx/>
              <a:buFont typeface="+mj-lt"/>
              <a:buAutoNum type="arabicPeriod" startAt="5"/>
              <a:tabLst/>
              <a:defRPr/>
            </a:pP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Kết</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quả</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đánh</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giá</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Date Placeholder 2">
            <a:extLst>
              <a:ext uri="{FF2B5EF4-FFF2-40B4-BE49-F238E27FC236}">
                <a16:creationId xmlns:a16="http://schemas.microsoft.com/office/drawing/2014/main" id="{83E8C78B-90F1-82FC-67F5-EB8CE938648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D9D24E4D-5552-F374-C8A7-E641175B2DA2}"/>
              </a:ext>
            </a:extLst>
          </p:cNvPr>
          <p:cNvSpPr>
            <a:spLocks noGrp="1"/>
          </p:cNvSpPr>
          <p:nvPr>
            <p:ph type="sldNum" sz="quarter" idx="16"/>
          </p:nvPr>
        </p:nvSpPr>
        <p:spPr/>
        <p:txBody>
          <a:bodyPr/>
          <a:lstStyle/>
          <a:p>
            <a:fld id="{2BA667B7-7BA5-4DB2-A058-B66A386C003C}" type="slidenum">
              <a:rPr lang="en-SG" smtClean="0"/>
              <a:t>28</a:t>
            </a:fld>
            <a:endParaRPr lang="en-SG"/>
          </a:p>
        </p:txBody>
      </p:sp>
      <p:sp>
        <p:nvSpPr>
          <p:cNvPr id="5" name="Content Placeholder 4">
            <a:extLst>
              <a:ext uri="{FF2B5EF4-FFF2-40B4-BE49-F238E27FC236}">
                <a16:creationId xmlns:a16="http://schemas.microsoft.com/office/drawing/2014/main" id="{0F2FF354-D120-350E-7CE6-C5CBDF716BBC}"/>
              </a:ext>
            </a:extLst>
          </p:cNvPr>
          <p:cNvSpPr>
            <a:spLocks noGrp="1"/>
          </p:cNvSpPr>
          <p:nvPr>
            <p:ph sz="quarter" idx="17"/>
          </p:nvPr>
        </p:nvSpPr>
        <p:spPr/>
        <p:txBody>
          <a:bodyPr>
            <a:normAutofit/>
          </a:bodyPr>
          <a:lstStyle/>
          <a:p>
            <a:pPr marL="0" indent="0">
              <a:buNone/>
            </a:pPr>
            <a:r>
              <a:rPr lang="en-US" sz="2200" b="1"/>
              <a:t>5.2 </a:t>
            </a:r>
            <a:r>
              <a:rPr lang="en-US" sz="2200" b="1" dirty="0" err="1"/>
              <a:t>Đánh</a:t>
            </a:r>
            <a:r>
              <a:rPr lang="en-US" sz="2200" b="1" dirty="0"/>
              <a:t> </a:t>
            </a:r>
            <a:r>
              <a:rPr lang="en-US" sz="2200" b="1" dirty="0" err="1"/>
              <a:t>giá</a:t>
            </a:r>
            <a:r>
              <a:rPr lang="en-US" sz="2200" b="1" dirty="0"/>
              <a:t> </a:t>
            </a:r>
            <a:r>
              <a:rPr lang="en-US" sz="2200" b="1" dirty="0" err="1"/>
              <a:t>thuật</a:t>
            </a:r>
            <a:r>
              <a:rPr lang="en-US" sz="2200" b="1" dirty="0"/>
              <a:t> </a:t>
            </a:r>
            <a:r>
              <a:rPr lang="en-US" sz="2200" b="1" dirty="0" err="1"/>
              <a:t>toán</a:t>
            </a:r>
            <a:r>
              <a:rPr lang="en-US" sz="2200" b="1" dirty="0"/>
              <a:t> </a:t>
            </a:r>
            <a:r>
              <a:rPr lang="en-US" sz="2200" b="1" dirty="0" err="1"/>
              <a:t>xử</a:t>
            </a:r>
            <a:r>
              <a:rPr lang="en-US" sz="2200" b="1" dirty="0"/>
              <a:t> </a:t>
            </a:r>
            <a:r>
              <a:rPr lang="en-US" sz="2200" b="1" dirty="0" err="1"/>
              <a:t>lý</a:t>
            </a:r>
            <a:r>
              <a:rPr lang="en-US" sz="2200" b="1" dirty="0"/>
              <a:t> </a:t>
            </a:r>
            <a:r>
              <a:rPr lang="en-US" sz="2200" b="1" dirty="0" err="1"/>
              <a:t>ảnh</a:t>
            </a:r>
            <a:endParaRPr lang="en-US" sz="2200" b="1" dirty="0"/>
          </a:p>
          <a:p>
            <a:pPr algn="just">
              <a:buFont typeface="Wingdings" panose="05000000000000000000" pitchFamily="2" charset="2"/>
              <a:buChar char="v"/>
            </a:pPr>
            <a:r>
              <a:rPr lang="en-US" b="1" dirty="0" err="1">
                <a:effectLst/>
                <a:ea typeface="Times New Roman" panose="02020603050405020304" pitchFamily="18" charset="0"/>
              </a:rPr>
              <a:t>Kết</a:t>
            </a:r>
            <a:r>
              <a:rPr lang="en-US" b="1" dirty="0">
                <a:effectLst/>
                <a:ea typeface="Times New Roman" panose="02020603050405020304" pitchFamily="18" charset="0"/>
              </a:rPr>
              <a:t> </a:t>
            </a:r>
            <a:r>
              <a:rPr lang="en-US" b="1" dirty="0" err="1">
                <a:effectLst/>
                <a:ea typeface="Times New Roman" panose="02020603050405020304" pitchFamily="18" charset="0"/>
              </a:rPr>
              <a:t>quả</a:t>
            </a:r>
            <a:r>
              <a:rPr lang="en-US" b="1" dirty="0">
                <a:effectLst/>
                <a:ea typeface="Times New Roman" panose="02020603050405020304" pitchFamily="18" charset="0"/>
              </a:rPr>
              <a:t> </a:t>
            </a:r>
            <a:r>
              <a:rPr lang="en-US" b="1" dirty="0" err="1">
                <a:effectLst/>
                <a:ea typeface="Times New Roman" panose="02020603050405020304" pitchFamily="18" charset="0"/>
              </a:rPr>
              <a:t>thuật</a:t>
            </a:r>
            <a:r>
              <a:rPr lang="en-US" b="1" dirty="0">
                <a:effectLst/>
                <a:ea typeface="Times New Roman" panose="02020603050405020304" pitchFamily="18" charset="0"/>
              </a:rPr>
              <a:t> </a:t>
            </a:r>
            <a:r>
              <a:rPr lang="en-US" b="1" dirty="0" err="1">
                <a:effectLst/>
                <a:ea typeface="Times New Roman" panose="02020603050405020304" pitchFamily="18" charset="0"/>
              </a:rPr>
              <a:t>toán</a:t>
            </a:r>
            <a:r>
              <a:rPr lang="en-US" b="1" dirty="0">
                <a:effectLst/>
                <a:ea typeface="Times New Roman" panose="02020603050405020304" pitchFamily="18" charset="0"/>
              </a:rPr>
              <a:t> Optical Flow</a:t>
            </a:r>
          </a:p>
          <a:p>
            <a:pPr marL="0" indent="0" algn="just">
              <a:buNone/>
            </a:pPr>
            <a:endParaRPr lang="en-US" dirty="0">
              <a:effectLst/>
              <a:ea typeface="Times New Roman" panose="02020603050405020304" pitchFamily="18" charset="0"/>
            </a:endParaRPr>
          </a:p>
        </p:txBody>
      </p:sp>
      <p:pic>
        <p:nvPicPr>
          <p:cNvPr id="6" name="Picture 5" descr="A white board with writing on it&#10;&#10;Description automatically generated with medium confidence">
            <a:extLst>
              <a:ext uri="{FF2B5EF4-FFF2-40B4-BE49-F238E27FC236}">
                <a16:creationId xmlns:a16="http://schemas.microsoft.com/office/drawing/2014/main" id="{A3656CC3-0952-6451-7719-0BAC9B56D5CB}"/>
              </a:ext>
            </a:extLst>
          </p:cNvPr>
          <p:cNvPicPr>
            <a:picLocks noChangeAspect="1"/>
          </p:cNvPicPr>
          <p:nvPr/>
        </p:nvPicPr>
        <p:blipFill>
          <a:blip r:embed="rId3"/>
          <a:stretch>
            <a:fillRect/>
          </a:stretch>
        </p:blipFill>
        <p:spPr>
          <a:xfrm>
            <a:off x="937717" y="1972374"/>
            <a:ext cx="4550211" cy="3448527"/>
          </a:xfrm>
          <a:prstGeom prst="rect">
            <a:avLst/>
          </a:prstGeom>
        </p:spPr>
      </p:pic>
      <p:sp>
        <p:nvSpPr>
          <p:cNvPr id="16" name="TextBox 15">
            <a:extLst>
              <a:ext uri="{FF2B5EF4-FFF2-40B4-BE49-F238E27FC236}">
                <a16:creationId xmlns:a16="http://schemas.microsoft.com/office/drawing/2014/main" id="{EEE8B301-17CC-9DF4-8419-1438E38A87C5}"/>
              </a:ext>
            </a:extLst>
          </p:cNvPr>
          <p:cNvSpPr txBox="1"/>
          <p:nvPr/>
        </p:nvSpPr>
        <p:spPr>
          <a:xfrm>
            <a:off x="271840" y="5513330"/>
            <a:ext cx="5613953" cy="646331"/>
          </a:xfrm>
          <a:prstGeom prst="rect">
            <a:avLst/>
          </a:prstGeom>
          <a:noFill/>
        </p:spPr>
        <p:txBody>
          <a:bodyPr wrap="square">
            <a:spAutoFit/>
          </a:bodyPr>
          <a:lstStyle/>
          <a:p>
            <a:pPr algn="ctr">
              <a:spcAft>
                <a:spcPts val="1000"/>
              </a:spcAft>
            </a:pPr>
            <a:r>
              <a:rPr lang="en-US" sz="1800" err="1">
                <a:effectLst/>
                <a:latin typeface="Arial" panose="020B0604020202020204" pitchFamily="34" charset="0"/>
                <a:ea typeface="Times New Roman" panose="02020603050405020304" pitchFamily="18" charset="0"/>
                <a:cs typeface="Arial" panose="020B0604020202020204" pitchFamily="34" charset="0"/>
              </a:rPr>
              <a:t>Hình</a:t>
            </a:r>
            <a:r>
              <a:rPr lang="en-US" sz="1800">
                <a:effectLst/>
                <a:latin typeface="Arial" panose="020B0604020202020204" pitchFamily="34" charset="0"/>
                <a:ea typeface="Times New Roman" panose="02020603050405020304" pitchFamily="18" charset="0"/>
                <a:cs typeface="Arial" panose="020B0604020202020204" pitchFamily="34" charset="0"/>
              </a:rPr>
              <a:t> 5.2: </a:t>
            </a:r>
            <a:r>
              <a:rPr lang="en-US" sz="1800" dirty="0" err="1">
                <a:effectLst/>
                <a:latin typeface="Arial" panose="020B0604020202020204" pitchFamily="34" charset="0"/>
                <a:ea typeface="Times New Roman" panose="02020603050405020304" pitchFamily="18" charset="0"/>
                <a:cs typeface="Arial" panose="020B0604020202020204" pitchFamily="34" charset="0"/>
              </a:rPr>
              <a:t>Kết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quả</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áp</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dụng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thuật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toán</a:t>
            </a:r>
            <a:r>
              <a:rPr lang="en-US" sz="1800" dirty="0">
                <a:effectLst/>
                <a:latin typeface="Arial" panose="020B0604020202020204" pitchFamily="34" charset="0"/>
                <a:ea typeface="Times New Roman" panose="02020603050405020304" pitchFamily="18" charset="0"/>
                <a:cs typeface="Arial" panose="020B0604020202020204" pitchFamily="34" charset="0"/>
              </a:rPr>
              <a:t> PLK </a:t>
            </a:r>
            <a:r>
              <a:rPr lang="en-US" sz="1800" dirty="0" err="1">
                <a:effectLst/>
                <a:latin typeface="Arial" panose="020B0604020202020204" pitchFamily="34" charset="0"/>
                <a:ea typeface="Times New Roman" panose="02020603050405020304" pitchFamily="18" charset="0"/>
                <a:cs typeface="Arial" panose="020B0604020202020204" pitchFamily="34" charset="0"/>
              </a:rPr>
              <a:t>khi</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có</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ít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đặc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trưng</a:t>
            </a:r>
            <a:endParaRPr lang="en-US" sz="12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9" name="TextBox 18">
            <a:extLst>
              <a:ext uri="{FF2B5EF4-FFF2-40B4-BE49-F238E27FC236}">
                <a16:creationId xmlns:a16="http://schemas.microsoft.com/office/drawing/2014/main" id="{B2DCE844-3988-186C-2CF1-809AF35BC047}"/>
              </a:ext>
            </a:extLst>
          </p:cNvPr>
          <p:cNvSpPr txBox="1"/>
          <p:nvPr/>
        </p:nvSpPr>
        <p:spPr>
          <a:xfrm>
            <a:off x="6288833" y="5513330"/>
            <a:ext cx="5365102" cy="646331"/>
          </a:xfrm>
          <a:prstGeom prst="rect">
            <a:avLst/>
          </a:prstGeom>
          <a:noFill/>
        </p:spPr>
        <p:txBody>
          <a:bodyPr wrap="square">
            <a:spAutoFit/>
          </a:bodyPr>
          <a:lstStyle/>
          <a:p>
            <a:pPr algn="ctr">
              <a:spcAft>
                <a:spcPts val="1000"/>
              </a:spcAft>
            </a:pPr>
            <a:r>
              <a:rPr lang="en-US" sz="1800" err="1">
                <a:effectLst/>
                <a:latin typeface="Arial" panose="020B0604020202020204" pitchFamily="34" charset="0"/>
                <a:ea typeface="Times New Roman" panose="02020603050405020304" pitchFamily="18" charset="0"/>
                <a:cs typeface="Arial" panose="020B0604020202020204" pitchFamily="34" charset="0"/>
              </a:rPr>
              <a:t>Hình</a:t>
            </a:r>
            <a:r>
              <a:rPr lang="en-US" sz="1800">
                <a:effectLst/>
                <a:latin typeface="Arial" panose="020B0604020202020204" pitchFamily="34" charset="0"/>
                <a:ea typeface="Times New Roman" panose="02020603050405020304" pitchFamily="18" charset="0"/>
                <a:cs typeface="Arial" panose="020B0604020202020204" pitchFamily="34" charset="0"/>
              </a:rPr>
              <a:t> 5.3: </a:t>
            </a:r>
            <a:r>
              <a:rPr lang="en-US" sz="1800" dirty="0" err="1">
                <a:effectLst/>
                <a:latin typeface="Arial" panose="020B0604020202020204" pitchFamily="34" charset="0"/>
                <a:ea typeface="Times New Roman" panose="02020603050405020304" pitchFamily="18" charset="0"/>
                <a:cs typeface="Arial" panose="020B0604020202020204" pitchFamily="34" charset="0"/>
              </a:rPr>
              <a:t>Kết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quả</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áp</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dụng</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thuật</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toán</a:t>
            </a:r>
            <a:r>
              <a:rPr lang="en-US" sz="1800" dirty="0">
                <a:effectLst/>
                <a:latin typeface="Arial" panose="020B0604020202020204" pitchFamily="34" charset="0"/>
                <a:ea typeface="Times New Roman" panose="02020603050405020304" pitchFamily="18" charset="0"/>
                <a:cs typeface="Arial" panose="020B0604020202020204" pitchFamily="34" charset="0"/>
              </a:rPr>
              <a:t> PLK </a:t>
            </a:r>
            <a:r>
              <a:rPr lang="en-US" sz="1800" dirty="0" err="1">
                <a:effectLst/>
                <a:latin typeface="Arial" panose="020B0604020202020204" pitchFamily="34" charset="0"/>
                <a:ea typeface="Times New Roman" panose="02020603050405020304" pitchFamily="18" charset="0"/>
                <a:cs typeface="Arial" panose="020B0604020202020204" pitchFamily="34" charset="0"/>
              </a:rPr>
              <a:t>khi</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có</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nhiều</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đặc</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trưng</a:t>
            </a:r>
            <a:endParaRPr lang="en-US" sz="12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10" name="Content Placeholder 9">
            <a:extLst>
              <a:ext uri="{FF2B5EF4-FFF2-40B4-BE49-F238E27FC236}">
                <a16:creationId xmlns:a16="http://schemas.microsoft.com/office/drawing/2014/main" id="{7DF33CA5-4C34-7318-0168-1315A9DA496E}"/>
              </a:ext>
            </a:extLst>
          </p:cNvPr>
          <p:cNvPicPr>
            <a:picLocks noGrp="1" noChangeAspect="1"/>
          </p:cNvPicPr>
          <p:nvPr>
            <p:ph sz="quarter" idx="18"/>
          </p:nvPr>
        </p:nvPicPr>
        <p:blipFill>
          <a:blip r:embed="rId4"/>
          <a:stretch>
            <a:fillRect/>
          </a:stretch>
        </p:blipFill>
        <p:spPr>
          <a:xfrm>
            <a:off x="6391469" y="1886576"/>
            <a:ext cx="5262466" cy="3534325"/>
          </a:xfrm>
          <a:prstGeom prst="rect">
            <a:avLst/>
          </a:prstGeom>
        </p:spPr>
      </p:pic>
    </p:spTree>
    <p:extLst>
      <p:ext uri="{BB962C8B-B14F-4D97-AF65-F5344CB8AC3E}">
        <p14:creationId xmlns:p14="http://schemas.microsoft.com/office/powerpoint/2010/main" val="150139621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1876E-EA30-39FA-89DD-CC6E8F4C4933}"/>
              </a:ext>
            </a:extLst>
          </p:cNvPr>
          <p:cNvSpPr>
            <a:spLocks noGrp="1"/>
          </p:cNvSpPr>
          <p:nvPr>
            <p:ph type="body" sz="quarter" idx="13"/>
          </p:nvPr>
        </p:nvSpPr>
        <p:spPr/>
        <p:txBody>
          <a:bodyPr/>
          <a:lstStyle/>
          <a:p>
            <a:pPr>
              <a:buFont typeface="+mj-lt"/>
              <a:buAutoNum type="arabicPeriod" startAt="4"/>
            </a:pPr>
            <a:r>
              <a:rPr lang="en-US" b="1" dirty="0" err="1"/>
              <a:t>Thuật</a:t>
            </a:r>
            <a:r>
              <a:rPr lang="en-US" b="1" dirty="0"/>
              <a:t> </a:t>
            </a:r>
            <a:r>
              <a:rPr lang="en-US" b="1" dirty="0" err="1"/>
              <a:t>toán</a:t>
            </a:r>
            <a:r>
              <a:rPr lang="en-US" b="1" dirty="0"/>
              <a:t> </a:t>
            </a:r>
            <a:r>
              <a:rPr lang="en-US" b="1" dirty="0" err="1"/>
              <a:t>điều</a:t>
            </a:r>
            <a:r>
              <a:rPr lang="en-US" b="1" dirty="0"/>
              <a:t> </a:t>
            </a:r>
            <a:r>
              <a:rPr lang="en-US" b="1" dirty="0" err="1"/>
              <a:t>khiển</a:t>
            </a:r>
            <a:endParaRPr lang="en-US" b="1" dirty="0"/>
          </a:p>
        </p:txBody>
      </p:sp>
      <p:sp>
        <p:nvSpPr>
          <p:cNvPr id="3" name="Date Placeholder 2">
            <a:extLst>
              <a:ext uri="{FF2B5EF4-FFF2-40B4-BE49-F238E27FC236}">
                <a16:creationId xmlns:a16="http://schemas.microsoft.com/office/drawing/2014/main" id="{73D97062-8A05-08FA-E6BF-C84EB5D3F01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6FC53197-D374-2026-8ACF-F63AC5245080}"/>
              </a:ext>
            </a:extLst>
          </p:cNvPr>
          <p:cNvSpPr>
            <a:spLocks noGrp="1"/>
          </p:cNvSpPr>
          <p:nvPr>
            <p:ph type="sldNum" sz="quarter" idx="16"/>
          </p:nvPr>
        </p:nvSpPr>
        <p:spPr/>
        <p:txBody>
          <a:bodyPr/>
          <a:lstStyle/>
          <a:p>
            <a:fld id="{2BA667B7-7BA5-4DB2-A058-B66A386C003C}" type="slidenum">
              <a:rPr lang="en-SG" smtClean="0"/>
              <a:t>29</a:t>
            </a:fld>
            <a:endParaRPr lang="en-SG"/>
          </a:p>
        </p:txBody>
      </p:sp>
      <p:sp>
        <p:nvSpPr>
          <p:cNvPr id="5" name="Content Placeholder 4">
            <a:extLst>
              <a:ext uri="{FF2B5EF4-FFF2-40B4-BE49-F238E27FC236}">
                <a16:creationId xmlns:a16="http://schemas.microsoft.com/office/drawing/2014/main" id="{20013F78-0B2F-E732-BE38-5E1F76B5B1BB}"/>
              </a:ext>
            </a:extLst>
          </p:cNvPr>
          <p:cNvSpPr>
            <a:spLocks noGrp="1"/>
          </p:cNvSpPr>
          <p:nvPr>
            <p:ph sz="quarter" idx="17"/>
          </p:nvPr>
        </p:nvSpPr>
        <p:spPr/>
        <p:txBody>
          <a:bodyPr>
            <a:normAutofit/>
          </a:bodyPr>
          <a:lstStyle/>
          <a:p>
            <a:pPr marL="0" indent="0">
              <a:lnSpc>
                <a:spcPct val="150000"/>
              </a:lnSpc>
              <a:buNone/>
            </a:pPr>
            <a:r>
              <a:rPr lang="en-US" sz="2200" b="1"/>
              <a:t>5.2 </a:t>
            </a:r>
            <a:r>
              <a:rPr lang="en-US" sz="2200" b="1" dirty="0" err="1"/>
              <a:t>Đánh</a:t>
            </a:r>
            <a:r>
              <a:rPr lang="en-US" sz="2200" b="1" dirty="0"/>
              <a:t> </a:t>
            </a:r>
            <a:r>
              <a:rPr lang="en-US" sz="2200" b="1" dirty="0" err="1"/>
              <a:t>giá</a:t>
            </a:r>
            <a:r>
              <a:rPr lang="en-US" sz="2200" b="1" dirty="0"/>
              <a:t> </a:t>
            </a:r>
            <a:r>
              <a:rPr lang="en-US" sz="2200" b="1" dirty="0" err="1"/>
              <a:t>thuật</a:t>
            </a:r>
            <a:r>
              <a:rPr lang="en-US" sz="2200" b="1" dirty="0"/>
              <a:t> </a:t>
            </a:r>
            <a:r>
              <a:rPr lang="en-US" sz="2200" b="1" dirty="0" err="1"/>
              <a:t>toán</a:t>
            </a:r>
            <a:r>
              <a:rPr lang="en-US" sz="2200" b="1" dirty="0"/>
              <a:t> </a:t>
            </a:r>
            <a:r>
              <a:rPr lang="en-US" sz="2200" b="1" dirty="0" err="1"/>
              <a:t>xử</a:t>
            </a:r>
            <a:r>
              <a:rPr lang="en-US" sz="2200" b="1" dirty="0"/>
              <a:t> </a:t>
            </a:r>
            <a:r>
              <a:rPr lang="en-US" sz="2200" b="1" dirty="0" err="1"/>
              <a:t>lý</a:t>
            </a:r>
            <a:r>
              <a:rPr lang="en-US" sz="2200" b="1" dirty="0"/>
              <a:t> </a:t>
            </a:r>
            <a:r>
              <a:rPr lang="en-US" sz="2200" b="1" dirty="0" err="1"/>
              <a:t>ảnh</a:t>
            </a:r>
            <a:endParaRPr lang="en-US" sz="2200" b="1" dirty="0"/>
          </a:p>
          <a:p>
            <a:pPr>
              <a:lnSpc>
                <a:spcPct val="150000"/>
              </a:lnSpc>
              <a:buFont typeface="Wingdings" panose="05000000000000000000" pitchFamily="2" charset="2"/>
              <a:buChar char="v"/>
            </a:pPr>
            <a:r>
              <a:rPr lang="en-US" b="1" dirty="0" err="1">
                <a:effectLst/>
                <a:ea typeface="Times New Roman" panose="02020603050405020304" pitchFamily="18" charset="0"/>
              </a:rPr>
              <a:t>Kết</a:t>
            </a:r>
            <a:r>
              <a:rPr lang="en-US" b="1" dirty="0">
                <a:effectLst/>
                <a:ea typeface="Times New Roman" panose="02020603050405020304" pitchFamily="18" charset="0"/>
              </a:rPr>
              <a:t> </a:t>
            </a:r>
            <a:r>
              <a:rPr lang="en-US" b="1" dirty="0" err="1">
                <a:effectLst/>
                <a:ea typeface="Times New Roman" panose="02020603050405020304" pitchFamily="18" charset="0"/>
              </a:rPr>
              <a:t>quả</a:t>
            </a:r>
            <a:r>
              <a:rPr lang="en-US" b="1" dirty="0">
                <a:effectLst/>
                <a:ea typeface="Times New Roman" panose="02020603050405020304" pitchFamily="18" charset="0"/>
              </a:rPr>
              <a:t> </a:t>
            </a:r>
            <a:r>
              <a:rPr lang="en-US" b="1" dirty="0" err="1">
                <a:effectLst/>
                <a:ea typeface="Times New Roman" panose="02020603050405020304" pitchFamily="18" charset="0"/>
              </a:rPr>
              <a:t>thuật</a:t>
            </a:r>
            <a:r>
              <a:rPr lang="en-US" b="1" dirty="0">
                <a:effectLst/>
                <a:ea typeface="Times New Roman" panose="02020603050405020304" pitchFamily="18" charset="0"/>
              </a:rPr>
              <a:t> </a:t>
            </a:r>
            <a:r>
              <a:rPr lang="en-US" b="1" dirty="0" err="1">
                <a:effectLst/>
                <a:ea typeface="Times New Roman" panose="02020603050405020304" pitchFamily="18" charset="0"/>
              </a:rPr>
              <a:t>toán</a:t>
            </a:r>
            <a:r>
              <a:rPr lang="en-US" b="1" dirty="0">
                <a:effectLst/>
                <a:ea typeface="Times New Roman" panose="02020603050405020304" pitchFamily="18" charset="0"/>
              </a:rPr>
              <a:t> Optical Flow</a:t>
            </a:r>
          </a:p>
          <a:p>
            <a:pPr marL="0" indent="0" algn="just">
              <a:lnSpc>
                <a:spcPct val="150000"/>
              </a:lnSpc>
              <a:buNone/>
            </a:pPr>
            <a:r>
              <a:rPr lang="en-US" dirty="0">
                <a:effectLst/>
                <a:ea typeface="Times New Roman" panose="02020603050405020304" pitchFamily="18" charset="0"/>
              </a:rPr>
              <a:t>- </a:t>
            </a:r>
            <a:r>
              <a:rPr lang="vi-VN" dirty="0">
                <a:effectLst/>
                <a:ea typeface="Times New Roman" panose="02020603050405020304" pitchFamily="18" charset="0"/>
              </a:rPr>
              <a:t>Ở </a:t>
            </a:r>
            <a:r>
              <a:rPr lang="vi-VN">
                <a:effectLst/>
                <a:ea typeface="Times New Roman" panose="02020603050405020304" pitchFamily="18" charset="0"/>
              </a:rPr>
              <a:t>Hình 5.</a:t>
            </a:r>
            <a:r>
              <a:rPr lang="en-US">
                <a:effectLst/>
                <a:ea typeface="Times New Roman" panose="02020603050405020304" pitchFamily="18" charset="0"/>
              </a:rPr>
              <a:t>2</a:t>
            </a:r>
            <a:r>
              <a:rPr lang="vi-VN">
                <a:effectLst/>
                <a:ea typeface="Times New Roman" panose="02020603050405020304" pitchFamily="18" charset="0"/>
              </a:rPr>
              <a:t>, </a:t>
            </a:r>
            <a:r>
              <a:rPr lang="vi-VN" dirty="0">
                <a:effectLst/>
                <a:ea typeface="Times New Roman" panose="02020603050405020304" pitchFamily="18" charset="0"/>
              </a:rPr>
              <a:t>phương pháp Shi-Tomasi tìm được rất ít đặc trưng tốt vì cường độ của các pixel trong khung hình có giá trị không chênh lệch nhau nhiều. Tuy nhiên thuật toán PLK (Pyramid Lucas – Kanade) vẫn có thể bám theo các đặc trưng này rất tốt. </a:t>
            </a:r>
            <a:endParaRPr lang="en-US" dirty="0">
              <a:effectLst/>
              <a:ea typeface="Times New Roman" panose="02020603050405020304" pitchFamily="18" charset="0"/>
            </a:endParaRPr>
          </a:p>
          <a:p>
            <a:pPr marL="0" indent="0" algn="just">
              <a:lnSpc>
                <a:spcPct val="150000"/>
              </a:lnSpc>
              <a:buNone/>
            </a:pPr>
            <a:r>
              <a:rPr lang="en-US" dirty="0">
                <a:effectLst/>
                <a:ea typeface="Times New Roman" panose="02020603050405020304" pitchFamily="18" charset="0"/>
              </a:rPr>
              <a:t>- </a:t>
            </a:r>
            <a:r>
              <a:rPr lang="vi-VN" dirty="0">
                <a:effectLst/>
                <a:ea typeface="Times New Roman" panose="02020603050405020304" pitchFamily="18" charset="0"/>
              </a:rPr>
              <a:t>Ngược lại, </a:t>
            </a:r>
            <a:r>
              <a:rPr lang="vi-VN">
                <a:effectLst/>
                <a:ea typeface="Times New Roman" panose="02020603050405020304" pitchFamily="18" charset="0"/>
              </a:rPr>
              <a:t>Hình 5.</a:t>
            </a:r>
            <a:r>
              <a:rPr lang="en-US">
                <a:effectLst/>
                <a:ea typeface="Times New Roman" panose="02020603050405020304" pitchFamily="18" charset="0"/>
              </a:rPr>
              <a:t>3</a:t>
            </a:r>
            <a:r>
              <a:rPr lang="vi-VN">
                <a:effectLst/>
                <a:ea typeface="Times New Roman" panose="02020603050405020304" pitchFamily="18" charset="0"/>
              </a:rPr>
              <a:t> </a:t>
            </a:r>
            <a:r>
              <a:rPr lang="vi-VN" dirty="0">
                <a:effectLst/>
                <a:ea typeface="Times New Roman" panose="02020603050405020304" pitchFamily="18" charset="0"/>
              </a:rPr>
              <a:t>có rất nhiều điểm pixel chênh lệch nhau rõ rệt về cường độ nên phương pháp Shi-Tomasi tìm được rất nhiều đặc trưng tốt để PLK bám theo. Các nhiều đặc trưng được trích xuất thì thông tin đưa về để tính toán độ dịch chuyển càng chính xác.</a:t>
            </a:r>
            <a:endParaRPr lang="en-US" dirty="0">
              <a:effectLst/>
              <a:ea typeface="Times New Roman" panose="02020603050405020304" pitchFamily="18" charset="0"/>
            </a:endParaRPr>
          </a:p>
          <a:p>
            <a:pPr marL="0" indent="0">
              <a:buNone/>
            </a:pPr>
            <a:endParaRPr lang="en-US" sz="2200" b="1" dirty="0"/>
          </a:p>
        </p:txBody>
      </p:sp>
      <p:sp>
        <p:nvSpPr>
          <p:cNvPr id="6" name="Rectangle 2">
            <a:extLst>
              <a:ext uri="{FF2B5EF4-FFF2-40B4-BE49-F238E27FC236}">
                <a16:creationId xmlns:a16="http://schemas.microsoft.com/office/drawing/2014/main" id="{6C8C3FBD-AC99-622D-07F2-1344B1450768}"/>
              </a:ext>
            </a:extLst>
          </p:cNvPr>
          <p:cNvSpPr>
            <a:spLocks noChangeArrowheads="1"/>
          </p:cNvSpPr>
          <p:nvPr/>
        </p:nvSpPr>
        <p:spPr bwMode="auto">
          <a:xfrm>
            <a:off x="3636580" y="37732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924825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C98A0-869A-0D2D-665E-95F9700F51EA}"/>
              </a:ext>
            </a:extLst>
          </p:cNvPr>
          <p:cNvSpPr>
            <a:spLocks noGrp="1"/>
          </p:cNvSpPr>
          <p:nvPr>
            <p:ph type="body" sz="quarter" idx="13"/>
          </p:nvPr>
        </p:nvSpPr>
        <p:spPr/>
        <p:txBody>
          <a:bodyPr/>
          <a:lstStyle/>
          <a:p>
            <a:r>
              <a:rPr lang="en-US" b="1" dirty="0" err="1"/>
              <a:t>Tổng</a:t>
            </a:r>
            <a:r>
              <a:rPr lang="en-US" b="1" dirty="0"/>
              <a:t> </a:t>
            </a:r>
            <a:r>
              <a:rPr lang="en-US" b="1" dirty="0" err="1"/>
              <a:t>quan</a:t>
            </a:r>
            <a:endParaRPr lang="en-US" b="1" dirty="0"/>
          </a:p>
        </p:txBody>
      </p:sp>
      <p:sp>
        <p:nvSpPr>
          <p:cNvPr id="3" name="Date Placeholder 2">
            <a:extLst>
              <a:ext uri="{FF2B5EF4-FFF2-40B4-BE49-F238E27FC236}">
                <a16:creationId xmlns:a16="http://schemas.microsoft.com/office/drawing/2014/main" id="{83E8C78B-90F1-82FC-67F5-EB8CE938648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D9D24E4D-5552-F374-C8A7-E641175B2DA2}"/>
              </a:ext>
            </a:extLst>
          </p:cNvPr>
          <p:cNvSpPr>
            <a:spLocks noGrp="1"/>
          </p:cNvSpPr>
          <p:nvPr>
            <p:ph type="sldNum" sz="quarter" idx="16"/>
          </p:nvPr>
        </p:nvSpPr>
        <p:spPr/>
        <p:txBody>
          <a:bodyPr/>
          <a:lstStyle/>
          <a:p>
            <a:fld id="{2BA667B7-7BA5-4DB2-A058-B66A386C003C}" type="slidenum">
              <a:rPr lang="en-SG" smtClean="0"/>
              <a:t>3</a:t>
            </a:fld>
            <a:endParaRPr lang="en-SG"/>
          </a:p>
        </p:txBody>
      </p:sp>
      <p:sp>
        <p:nvSpPr>
          <p:cNvPr id="5" name="Content Placeholder 4">
            <a:extLst>
              <a:ext uri="{FF2B5EF4-FFF2-40B4-BE49-F238E27FC236}">
                <a16:creationId xmlns:a16="http://schemas.microsoft.com/office/drawing/2014/main" id="{0F2FF354-D120-350E-7CE6-C5CBDF716BBC}"/>
              </a:ext>
            </a:extLst>
          </p:cNvPr>
          <p:cNvSpPr>
            <a:spLocks noGrp="1"/>
          </p:cNvSpPr>
          <p:nvPr>
            <p:ph sz="quarter" idx="17"/>
          </p:nvPr>
        </p:nvSpPr>
        <p:spPr/>
        <p:txBody>
          <a:bodyPr>
            <a:normAutofit/>
          </a:bodyPr>
          <a:lstStyle/>
          <a:p>
            <a:pPr marL="0" indent="0">
              <a:buNone/>
            </a:pPr>
            <a:r>
              <a:rPr lang="en-US" sz="2200" b="1" dirty="0"/>
              <a:t>1.1 </a:t>
            </a:r>
            <a:r>
              <a:rPr lang="en-US" sz="2200" b="1" dirty="0" err="1"/>
              <a:t>Giới</a:t>
            </a:r>
            <a:r>
              <a:rPr lang="en-US" sz="2200" b="1" dirty="0"/>
              <a:t> </a:t>
            </a:r>
            <a:r>
              <a:rPr lang="en-US" sz="2200" b="1" dirty="0" err="1"/>
              <a:t>thiệu</a:t>
            </a:r>
            <a:endParaRPr lang="en-US" sz="2200" b="1" dirty="0"/>
          </a:p>
          <a:p>
            <a:pPr marL="0" indent="0" algn="just">
              <a:buNone/>
            </a:pPr>
            <a:r>
              <a:rPr lang="en-US">
                <a:effectLst/>
                <a:ea typeface="Times New Roman" panose="02020603050405020304" pitchFamily="18" charset="0"/>
              </a:rPr>
              <a:t>- Trong </a:t>
            </a:r>
            <a:r>
              <a:rPr lang="en-US" dirty="0" err="1">
                <a:effectLst/>
                <a:ea typeface="Times New Roman" panose="02020603050405020304" pitchFamily="18" charset="0"/>
              </a:rPr>
              <a:t>những</a:t>
            </a:r>
            <a:r>
              <a:rPr lang="en-US" dirty="0">
                <a:effectLst/>
                <a:ea typeface="Times New Roman" panose="02020603050405020304" pitchFamily="18" charset="0"/>
              </a:rPr>
              <a:t> </a:t>
            </a:r>
            <a:r>
              <a:rPr lang="en-US" dirty="0" err="1">
                <a:effectLst/>
                <a:ea typeface="Times New Roman" panose="02020603050405020304" pitchFamily="18" charset="0"/>
              </a:rPr>
              <a:t>năm</a:t>
            </a:r>
            <a:r>
              <a:rPr lang="en-US" dirty="0">
                <a:effectLst/>
                <a:ea typeface="Times New Roman" panose="02020603050405020304" pitchFamily="18" charset="0"/>
              </a:rPr>
              <a:t> </a:t>
            </a:r>
            <a:r>
              <a:rPr lang="en-US" dirty="0" err="1">
                <a:effectLst/>
                <a:ea typeface="Times New Roman" panose="02020603050405020304" pitchFamily="18" charset="0"/>
              </a:rPr>
              <a:t>gần</a:t>
            </a:r>
            <a:r>
              <a:rPr lang="en-US" dirty="0">
                <a:effectLst/>
                <a:ea typeface="Times New Roman" panose="02020603050405020304" pitchFamily="18" charset="0"/>
              </a:rPr>
              <a:t> </a:t>
            </a:r>
            <a:r>
              <a:rPr lang="en-US" dirty="0" err="1">
                <a:effectLst/>
                <a:ea typeface="Times New Roman" panose="02020603050405020304" pitchFamily="18" charset="0"/>
              </a:rPr>
              <a:t>đây</a:t>
            </a:r>
            <a:r>
              <a:rPr lang="en-US" dirty="0">
                <a:effectLst/>
                <a:ea typeface="Times New Roman" panose="02020603050405020304" pitchFamily="18" charset="0"/>
              </a:rPr>
              <a:t>, </a:t>
            </a:r>
            <a:r>
              <a:rPr lang="en-US" dirty="0" err="1">
                <a:effectLst/>
                <a:ea typeface="Times New Roman" panose="02020603050405020304" pitchFamily="18" charset="0"/>
              </a:rPr>
              <a:t>với</a:t>
            </a:r>
            <a:r>
              <a:rPr lang="en-US" dirty="0">
                <a:effectLst/>
                <a:ea typeface="Times New Roman" panose="02020603050405020304" pitchFamily="18" charset="0"/>
              </a:rPr>
              <a:t> </a:t>
            </a:r>
            <a:r>
              <a:rPr lang="en-US" dirty="0" err="1">
                <a:effectLst/>
                <a:ea typeface="Times New Roman" panose="02020603050405020304" pitchFamily="18" charset="0"/>
              </a:rPr>
              <a:t>sự</a:t>
            </a:r>
            <a:r>
              <a:rPr lang="en-US" dirty="0">
                <a:effectLst/>
                <a:ea typeface="Times New Roman" panose="02020603050405020304" pitchFamily="18" charset="0"/>
              </a:rPr>
              <a:t> </a:t>
            </a:r>
            <a:r>
              <a:rPr lang="en-US" dirty="0" err="1">
                <a:effectLst/>
                <a:ea typeface="Times New Roman" panose="02020603050405020304" pitchFamily="18" charset="0"/>
              </a:rPr>
              <a:t>phát</a:t>
            </a:r>
            <a:r>
              <a:rPr lang="en-US" dirty="0">
                <a:effectLst/>
                <a:ea typeface="Times New Roman" panose="02020603050405020304" pitchFamily="18" charset="0"/>
              </a:rPr>
              <a:t> </a:t>
            </a:r>
            <a:r>
              <a:rPr lang="en-US" dirty="0" err="1">
                <a:effectLst/>
                <a:ea typeface="Times New Roman" panose="02020603050405020304" pitchFamily="18" charset="0"/>
              </a:rPr>
              <a:t>triển</a:t>
            </a:r>
            <a:r>
              <a:rPr lang="en-US" dirty="0">
                <a:effectLst/>
                <a:ea typeface="Times New Roman" panose="02020603050405020304" pitchFamily="18" charset="0"/>
              </a:rPr>
              <a:t> </a:t>
            </a:r>
            <a:r>
              <a:rPr lang="en-US" dirty="0" err="1">
                <a:effectLst/>
                <a:ea typeface="Times New Roman" panose="02020603050405020304" pitchFamily="18" charset="0"/>
              </a:rPr>
              <a:t>của</a:t>
            </a:r>
            <a:r>
              <a:rPr lang="en-US" dirty="0">
                <a:effectLst/>
                <a:ea typeface="Times New Roman" panose="02020603050405020304" pitchFamily="18" charset="0"/>
              </a:rPr>
              <a:t> </a:t>
            </a:r>
            <a:r>
              <a:rPr lang="en-US" dirty="0" err="1">
                <a:effectLst/>
                <a:ea typeface="Times New Roman" panose="02020603050405020304" pitchFamily="18" charset="0"/>
              </a:rPr>
              <a:t>công</a:t>
            </a:r>
            <a:r>
              <a:rPr lang="en-US" dirty="0">
                <a:effectLst/>
                <a:ea typeface="Times New Roman" panose="02020603050405020304" pitchFamily="18" charset="0"/>
              </a:rPr>
              <a:t> </a:t>
            </a:r>
            <a:r>
              <a:rPr lang="en-US" dirty="0" err="1">
                <a:effectLst/>
                <a:ea typeface="Times New Roman" panose="02020603050405020304" pitchFamily="18" charset="0"/>
              </a:rPr>
              <a:t>nghệ</a:t>
            </a:r>
            <a:r>
              <a:rPr lang="en-US" dirty="0">
                <a:effectLst/>
                <a:ea typeface="Times New Roman" panose="02020603050405020304" pitchFamily="18" charset="0"/>
              </a:rPr>
              <a:t> 4.0</a:t>
            </a:r>
            <a:r>
              <a:rPr lang="en-US">
                <a:effectLst/>
                <a:ea typeface="Times New Roman" panose="02020603050405020304" pitchFamily="18" charset="0"/>
              </a:rPr>
              <a:t>, UAV (</a:t>
            </a:r>
            <a:r>
              <a:rPr lang="en-US" dirty="0">
                <a:effectLst/>
                <a:ea typeface="Times New Roman" panose="02020603050405020304" pitchFamily="18" charset="0"/>
              </a:rPr>
              <a:t>Unmanned Arial Vehicle) </a:t>
            </a:r>
            <a:r>
              <a:rPr lang="en-US" dirty="0" err="1">
                <a:effectLst/>
                <a:ea typeface="Times New Roman" panose="02020603050405020304" pitchFamily="18" charset="0"/>
              </a:rPr>
              <a:t>ngày</a:t>
            </a:r>
            <a:r>
              <a:rPr lang="en-US" dirty="0">
                <a:effectLst/>
                <a:ea typeface="Times New Roman" panose="02020603050405020304" pitchFamily="18" charset="0"/>
              </a:rPr>
              <a:t> </a:t>
            </a:r>
            <a:r>
              <a:rPr lang="en-US" dirty="0" err="1">
                <a:effectLst/>
                <a:ea typeface="Times New Roman" panose="02020603050405020304" pitchFamily="18" charset="0"/>
              </a:rPr>
              <a:t>càng</a:t>
            </a:r>
            <a:r>
              <a:rPr lang="en-US" dirty="0">
                <a:effectLst/>
                <a:ea typeface="Times New Roman" panose="02020603050405020304" pitchFamily="18" charset="0"/>
              </a:rPr>
              <a:t> </a:t>
            </a:r>
            <a:r>
              <a:rPr lang="en-US" dirty="0" err="1">
                <a:effectLst/>
                <a:ea typeface="Times New Roman" panose="02020603050405020304" pitchFamily="18" charset="0"/>
              </a:rPr>
              <a:t>phổ</a:t>
            </a:r>
            <a:r>
              <a:rPr lang="en-US" dirty="0">
                <a:effectLst/>
                <a:ea typeface="Times New Roman" panose="02020603050405020304" pitchFamily="18" charset="0"/>
              </a:rPr>
              <a:t> </a:t>
            </a:r>
            <a:r>
              <a:rPr lang="en-US" dirty="0" err="1">
                <a:effectLst/>
                <a:ea typeface="Times New Roman" panose="02020603050405020304" pitchFamily="18" charset="0"/>
              </a:rPr>
              <a:t>biến</a:t>
            </a:r>
            <a:r>
              <a:rPr lang="en-US" dirty="0">
                <a:effectLst/>
                <a:ea typeface="Times New Roman" panose="02020603050405020304" pitchFamily="18" charset="0"/>
              </a:rPr>
              <a:t>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được</a:t>
            </a:r>
            <a:r>
              <a:rPr lang="en-US" dirty="0">
                <a:effectLst/>
                <a:ea typeface="Times New Roman" panose="02020603050405020304" pitchFamily="18" charset="0"/>
              </a:rPr>
              <a:t> </a:t>
            </a:r>
            <a:r>
              <a:rPr lang="en-US" dirty="0" err="1">
                <a:effectLst/>
                <a:ea typeface="Times New Roman" panose="02020603050405020304" pitchFamily="18" charset="0"/>
              </a:rPr>
              <a:t>sử</a:t>
            </a:r>
            <a:r>
              <a:rPr lang="en-US" dirty="0">
                <a:effectLst/>
                <a:ea typeface="Times New Roman" panose="02020603050405020304" pitchFamily="18" charset="0"/>
              </a:rPr>
              <a:t> </a:t>
            </a:r>
            <a:r>
              <a:rPr lang="en-US" dirty="0" err="1">
                <a:effectLst/>
                <a:ea typeface="Times New Roman" panose="02020603050405020304" pitchFamily="18" charset="0"/>
              </a:rPr>
              <a:t>dụng</a:t>
            </a:r>
            <a:r>
              <a:rPr lang="en-US" dirty="0">
                <a:effectLst/>
                <a:ea typeface="Times New Roman" panose="02020603050405020304" pitchFamily="18" charset="0"/>
              </a:rPr>
              <a:t> </a:t>
            </a:r>
            <a:r>
              <a:rPr lang="en-US" dirty="0" err="1">
                <a:effectLst/>
                <a:ea typeface="Times New Roman" panose="02020603050405020304" pitchFamily="18" charset="0"/>
              </a:rPr>
              <a:t>rộng</a:t>
            </a:r>
            <a:r>
              <a:rPr lang="en-US" dirty="0">
                <a:effectLst/>
                <a:ea typeface="Times New Roman" panose="02020603050405020304" pitchFamily="18" charset="0"/>
              </a:rPr>
              <a:t> </a:t>
            </a:r>
            <a:r>
              <a:rPr lang="en-US" dirty="0" err="1">
                <a:effectLst/>
                <a:ea typeface="Times New Roman" panose="02020603050405020304" pitchFamily="18" charset="0"/>
              </a:rPr>
              <a:t>rãi</a:t>
            </a:r>
            <a:r>
              <a:rPr lang="en-US" dirty="0">
                <a:effectLst/>
                <a:ea typeface="Times New Roman" panose="02020603050405020304" pitchFamily="18" charset="0"/>
              </a:rPr>
              <a:t> </a:t>
            </a:r>
            <a:r>
              <a:rPr lang="en-US" dirty="0" err="1">
                <a:effectLst/>
                <a:ea typeface="Times New Roman" panose="02020603050405020304" pitchFamily="18" charset="0"/>
              </a:rPr>
              <a:t>trong</a:t>
            </a:r>
            <a:r>
              <a:rPr lang="en-US" dirty="0">
                <a:effectLst/>
                <a:ea typeface="Times New Roman" panose="02020603050405020304" pitchFamily="18" charset="0"/>
              </a:rPr>
              <a:t> </a:t>
            </a:r>
            <a:r>
              <a:rPr lang="en-US" dirty="0" err="1">
                <a:effectLst/>
                <a:ea typeface="Times New Roman" panose="02020603050405020304" pitchFamily="18" charset="0"/>
              </a:rPr>
              <a:t>nhiều</a:t>
            </a:r>
            <a:r>
              <a:rPr lang="en-US" dirty="0">
                <a:effectLst/>
                <a:ea typeface="Times New Roman" panose="02020603050405020304" pitchFamily="18" charset="0"/>
              </a:rPr>
              <a:t> </a:t>
            </a:r>
            <a:r>
              <a:rPr lang="en-US" dirty="0" err="1">
                <a:effectLst/>
                <a:ea typeface="Times New Roman" panose="02020603050405020304" pitchFamily="18" charset="0"/>
              </a:rPr>
              <a:t>lĩnh</a:t>
            </a:r>
            <a:r>
              <a:rPr lang="en-US" dirty="0">
                <a:effectLst/>
                <a:ea typeface="Times New Roman" panose="02020603050405020304" pitchFamily="18" charset="0"/>
              </a:rPr>
              <a:t> </a:t>
            </a:r>
            <a:r>
              <a:rPr lang="en-US" dirty="0" err="1">
                <a:effectLst/>
                <a:ea typeface="Times New Roman" panose="02020603050405020304" pitchFamily="18" charset="0"/>
              </a:rPr>
              <a:t>vực</a:t>
            </a:r>
            <a:r>
              <a:rPr lang="en-US" dirty="0">
                <a:effectLst/>
                <a:ea typeface="Times New Roman" panose="02020603050405020304" pitchFamily="18" charset="0"/>
              </a:rPr>
              <a:t> </a:t>
            </a:r>
            <a:r>
              <a:rPr lang="en-US" dirty="0" err="1">
                <a:effectLst/>
                <a:ea typeface="Times New Roman" panose="02020603050405020304" pitchFamily="18" charset="0"/>
              </a:rPr>
              <a:t>trong</a:t>
            </a:r>
            <a:r>
              <a:rPr lang="en-US" dirty="0">
                <a:effectLst/>
                <a:ea typeface="Times New Roman" panose="02020603050405020304" pitchFamily="18" charset="0"/>
              </a:rPr>
              <a:t> </a:t>
            </a:r>
            <a:r>
              <a:rPr lang="en-US" dirty="0" err="1">
                <a:effectLst/>
                <a:ea typeface="Times New Roman" panose="02020603050405020304" pitchFamily="18" charset="0"/>
              </a:rPr>
              <a:t>cuộc</a:t>
            </a:r>
            <a:r>
              <a:rPr lang="en-US" dirty="0">
                <a:effectLst/>
                <a:ea typeface="Times New Roman" panose="02020603050405020304" pitchFamily="18" charset="0"/>
              </a:rPr>
              <a:t> </a:t>
            </a:r>
            <a:r>
              <a:rPr lang="en-US" dirty="0" err="1">
                <a:effectLst/>
                <a:ea typeface="Times New Roman" panose="02020603050405020304" pitchFamily="18" charset="0"/>
              </a:rPr>
              <a:t>sống</a:t>
            </a:r>
            <a:r>
              <a:rPr lang="en-US" dirty="0">
                <a:effectLst/>
                <a:ea typeface="Times New Roman" panose="02020603050405020304" pitchFamily="18" charset="0"/>
              </a:rPr>
              <a:t>, </a:t>
            </a:r>
            <a:r>
              <a:rPr lang="en-US" dirty="0" err="1">
                <a:effectLst/>
                <a:ea typeface="Times New Roman" panose="02020603050405020304" pitchFamily="18" charset="0"/>
              </a:rPr>
              <a:t>từ</a:t>
            </a:r>
            <a:r>
              <a:rPr lang="en-US" dirty="0">
                <a:effectLst/>
                <a:ea typeface="Times New Roman" panose="02020603050405020304" pitchFamily="18" charset="0"/>
              </a:rPr>
              <a:t> </a:t>
            </a:r>
            <a:r>
              <a:rPr lang="en-US" dirty="0" err="1">
                <a:effectLst/>
                <a:ea typeface="Times New Roman" panose="02020603050405020304" pitchFamily="18" charset="0"/>
              </a:rPr>
              <a:t>trong</a:t>
            </a:r>
            <a:r>
              <a:rPr lang="en-US" dirty="0">
                <a:effectLst/>
                <a:ea typeface="Times New Roman" panose="02020603050405020304" pitchFamily="18" charset="0"/>
              </a:rPr>
              <a:t> </a:t>
            </a:r>
            <a:r>
              <a:rPr lang="en-US" dirty="0" err="1">
                <a:effectLst/>
                <a:ea typeface="Times New Roman" panose="02020603050405020304" pitchFamily="18" charset="0"/>
              </a:rPr>
              <a:t>nông</a:t>
            </a:r>
            <a:r>
              <a:rPr lang="en-US" dirty="0">
                <a:effectLst/>
                <a:ea typeface="Times New Roman" panose="02020603050405020304" pitchFamily="18" charset="0"/>
              </a:rPr>
              <a:t> </a:t>
            </a:r>
            <a:r>
              <a:rPr lang="en-US" dirty="0" err="1">
                <a:effectLst/>
                <a:ea typeface="Times New Roman" panose="02020603050405020304" pitchFamily="18" charset="0"/>
              </a:rPr>
              <a:t>nghiệp</a:t>
            </a:r>
            <a:r>
              <a:rPr lang="en-US" dirty="0">
                <a:effectLst/>
                <a:ea typeface="Times New Roman" panose="02020603050405020304" pitchFamily="18" charset="0"/>
              </a:rPr>
              <a:t> </a:t>
            </a:r>
            <a:r>
              <a:rPr lang="en-US" dirty="0" err="1">
                <a:effectLst/>
                <a:ea typeface="Times New Roman" panose="02020603050405020304" pitchFamily="18" charset="0"/>
              </a:rPr>
              <a:t>cho</a:t>
            </a:r>
            <a:r>
              <a:rPr lang="en-US" dirty="0">
                <a:effectLst/>
                <a:ea typeface="Times New Roman" panose="02020603050405020304" pitchFamily="18" charset="0"/>
              </a:rPr>
              <a:t> </a:t>
            </a:r>
            <a:r>
              <a:rPr lang="en-US" dirty="0" err="1">
                <a:effectLst/>
                <a:ea typeface="Times New Roman" panose="02020603050405020304" pitchFamily="18" charset="0"/>
              </a:rPr>
              <a:t>đến</a:t>
            </a:r>
            <a:r>
              <a:rPr lang="en-US" dirty="0">
                <a:effectLst/>
                <a:ea typeface="Times New Roman" panose="02020603050405020304" pitchFamily="18" charset="0"/>
              </a:rPr>
              <a:t> </a:t>
            </a:r>
            <a:r>
              <a:rPr lang="en-US" dirty="0" err="1">
                <a:effectLst/>
                <a:ea typeface="Times New Roman" panose="02020603050405020304" pitchFamily="18" charset="0"/>
              </a:rPr>
              <a:t>quân</a:t>
            </a:r>
            <a:r>
              <a:rPr lang="en-US" dirty="0">
                <a:effectLst/>
                <a:ea typeface="Times New Roman" panose="02020603050405020304" pitchFamily="18" charset="0"/>
              </a:rPr>
              <a:t> </a:t>
            </a:r>
            <a:r>
              <a:rPr lang="en-US" dirty="0" err="1">
                <a:effectLst/>
                <a:ea typeface="Times New Roman" panose="02020603050405020304" pitchFamily="18" charset="0"/>
              </a:rPr>
              <a:t>sự</a:t>
            </a:r>
            <a:r>
              <a:rPr lang="en-US">
                <a:effectLst/>
                <a:ea typeface="Times New Roman" panose="02020603050405020304" pitchFamily="18" charset="0"/>
              </a:rPr>
              <a:t>. </a:t>
            </a:r>
          </a:p>
          <a:p>
            <a:pPr marL="0" indent="0" algn="just">
              <a:buNone/>
            </a:pPr>
            <a:r>
              <a:rPr lang="en-US"/>
              <a:t>- </a:t>
            </a:r>
            <a:r>
              <a:rPr lang="en-US">
                <a:effectLst/>
                <a:ea typeface="Times New Roman" panose="02020603050405020304" pitchFamily="18" charset="0"/>
              </a:rPr>
              <a:t>Quadcopter </a:t>
            </a:r>
            <a:r>
              <a:rPr lang="en-US" dirty="0" err="1">
                <a:effectLst/>
                <a:ea typeface="Times New Roman" panose="02020603050405020304" pitchFamily="18" charset="0"/>
              </a:rPr>
              <a:t>là</a:t>
            </a:r>
            <a:r>
              <a:rPr lang="en-US" dirty="0">
                <a:effectLst/>
                <a:ea typeface="Times New Roman" panose="02020603050405020304" pitchFamily="18" charset="0"/>
              </a:rPr>
              <a:t> </a:t>
            </a:r>
            <a:r>
              <a:rPr lang="en-US" dirty="0" err="1">
                <a:effectLst/>
                <a:ea typeface="Times New Roman" panose="02020603050405020304" pitchFamily="18" charset="0"/>
              </a:rPr>
              <a:t>một</a:t>
            </a:r>
            <a:r>
              <a:rPr lang="en-US" dirty="0">
                <a:effectLst/>
                <a:ea typeface="Times New Roman" panose="02020603050405020304" pitchFamily="18" charset="0"/>
              </a:rPr>
              <a:t> </a:t>
            </a:r>
            <a:r>
              <a:rPr lang="en-US" dirty="0" err="1">
                <a:effectLst/>
                <a:ea typeface="Times New Roman" panose="02020603050405020304" pitchFamily="18" charset="0"/>
              </a:rPr>
              <a:t>dạng</a:t>
            </a:r>
            <a:r>
              <a:rPr lang="en-US" dirty="0">
                <a:effectLst/>
                <a:ea typeface="Times New Roman" panose="02020603050405020304" pitchFamily="18" charset="0"/>
              </a:rPr>
              <a:t> </a:t>
            </a:r>
            <a:r>
              <a:rPr lang="en-US" dirty="0" err="1">
                <a:effectLst/>
                <a:ea typeface="Times New Roman" panose="02020603050405020304" pitchFamily="18" charset="0"/>
              </a:rPr>
              <a:t>phổ</a:t>
            </a:r>
            <a:r>
              <a:rPr lang="en-US" dirty="0">
                <a:effectLst/>
                <a:ea typeface="Times New Roman" panose="02020603050405020304" pitchFamily="18" charset="0"/>
              </a:rPr>
              <a:t> </a:t>
            </a:r>
            <a:r>
              <a:rPr lang="en-US" dirty="0" err="1">
                <a:effectLst/>
                <a:ea typeface="Times New Roman" panose="02020603050405020304" pitchFamily="18" charset="0"/>
              </a:rPr>
              <a:t>biến</a:t>
            </a:r>
            <a:r>
              <a:rPr lang="en-US" dirty="0">
                <a:effectLst/>
                <a:ea typeface="Times New Roman" panose="02020603050405020304" pitchFamily="18" charset="0"/>
              </a:rPr>
              <a:t> </a:t>
            </a:r>
            <a:r>
              <a:rPr lang="en-US" dirty="0" err="1">
                <a:effectLst/>
                <a:ea typeface="Times New Roman" panose="02020603050405020304" pitchFamily="18" charset="0"/>
              </a:rPr>
              <a:t>nhất</a:t>
            </a:r>
            <a:r>
              <a:rPr lang="en-US" dirty="0">
                <a:effectLst/>
                <a:ea typeface="Times New Roman" panose="02020603050405020304" pitchFamily="18" charset="0"/>
              </a:rPr>
              <a:t> </a:t>
            </a:r>
            <a:r>
              <a:rPr lang="en-US" dirty="0" err="1">
                <a:effectLst/>
                <a:ea typeface="Times New Roman" panose="02020603050405020304" pitchFamily="18" charset="0"/>
              </a:rPr>
              <a:t>của</a:t>
            </a:r>
            <a:r>
              <a:rPr lang="en-US" dirty="0">
                <a:effectLst/>
                <a:ea typeface="Times New Roman" panose="02020603050405020304" pitchFamily="18" charset="0"/>
              </a:rPr>
              <a:t> UAV </a:t>
            </a:r>
            <a:r>
              <a:rPr lang="en-US" dirty="0" err="1">
                <a:effectLst/>
                <a:ea typeface="Times New Roman" panose="02020603050405020304" pitchFamily="18" charset="0"/>
              </a:rPr>
              <a:t>được</a:t>
            </a:r>
            <a:r>
              <a:rPr lang="en-US" dirty="0">
                <a:effectLst/>
                <a:ea typeface="Times New Roman" panose="02020603050405020304" pitchFamily="18" charset="0"/>
              </a:rPr>
              <a:t> </a:t>
            </a:r>
            <a:r>
              <a:rPr lang="en-US" dirty="0" err="1">
                <a:effectLst/>
                <a:ea typeface="Times New Roman" panose="02020603050405020304" pitchFamily="18" charset="0"/>
              </a:rPr>
              <a:t>trang</a:t>
            </a:r>
            <a:r>
              <a:rPr lang="en-US" dirty="0">
                <a:effectLst/>
                <a:ea typeface="Times New Roman" panose="02020603050405020304" pitchFamily="18" charset="0"/>
              </a:rPr>
              <a:t> </a:t>
            </a:r>
            <a:r>
              <a:rPr lang="en-US" dirty="0" err="1">
                <a:effectLst/>
                <a:ea typeface="Times New Roman" panose="02020603050405020304" pitchFamily="18" charset="0"/>
              </a:rPr>
              <a:t>bị</a:t>
            </a:r>
            <a:r>
              <a:rPr lang="en-US" dirty="0">
                <a:effectLst/>
                <a:ea typeface="Times New Roman" panose="02020603050405020304" pitchFamily="18" charset="0"/>
              </a:rPr>
              <a:t> </a:t>
            </a:r>
            <a:r>
              <a:rPr lang="en-US" dirty="0" err="1">
                <a:effectLst/>
                <a:ea typeface="Times New Roman" panose="02020603050405020304" pitchFamily="18" charset="0"/>
              </a:rPr>
              <a:t>với</a:t>
            </a:r>
            <a:r>
              <a:rPr lang="en-US" dirty="0">
                <a:effectLst/>
                <a:ea typeface="Times New Roman" panose="02020603050405020304" pitchFamily="18" charset="0"/>
              </a:rPr>
              <a:t> </a:t>
            </a:r>
            <a:r>
              <a:rPr lang="en-US" dirty="0" err="1">
                <a:effectLst/>
                <a:ea typeface="Times New Roman" panose="02020603050405020304" pitchFamily="18" charset="0"/>
              </a:rPr>
              <a:t>bốn</a:t>
            </a:r>
            <a:r>
              <a:rPr lang="en-US" dirty="0">
                <a:effectLst/>
                <a:ea typeface="Times New Roman" panose="02020603050405020304" pitchFamily="18" charset="0"/>
              </a:rPr>
              <a:t> </a:t>
            </a:r>
            <a:r>
              <a:rPr lang="en-US" dirty="0" err="1">
                <a:effectLst/>
                <a:ea typeface="Times New Roman" panose="02020603050405020304" pitchFamily="18" charset="0"/>
              </a:rPr>
              <a:t>động</a:t>
            </a:r>
            <a:r>
              <a:rPr lang="en-US" dirty="0">
                <a:effectLst/>
                <a:ea typeface="Times New Roman" panose="02020603050405020304" pitchFamily="18" charset="0"/>
              </a:rPr>
              <a:t> </a:t>
            </a:r>
            <a:r>
              <a:rPr lang="en-US" dirty="0" err="1">
                <a:effectLst/>
                <a:ea typeface="Times New Roman" panose="02020603050405020304" pitchFamily="18" charset="0"/>
              </a:rPr>
              <a:t>cơ</a:t>
            </a:r>
            <a:r>
              <a:rPr lang="en-US" dirty="0">
                <a:effectLst/>
                <a:ea typeface="Times New Roman" panose="02020603050405020304" pitchFamily="18" charset="0"/>
              </a:rPr>
              <a:t>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bốn</a:t>
            </a:r>
            <a:r>
              <a:rPr lang="en-US" dirty="0">
                <a:effectLst/>
                <a:ea typeface="Times New Roman" panose="02020603050405020304" pitchFamily="18" charset="0"/>
              </a:rPr>
              <a:t> </a:t>
            </a:r>
            <a:r>
              <a:rPr lang="en-US" dirty="0" err="1">
                <a:effectLst/>
                <a:ea typeface="Times New Roman" panose="02020603050405020304" pitchFamily="18" charset="0"/>
              </a:rPr>
              <a:t>cánh</a:t>
            </a:r>
            <a:r>
              <a:rPr lang="en-US" dirty="0">
                <a:effectLst/>
                <a:ea typeface="Times New Roman" panose="02020603050405020304" pitchFamily="18" charset="0"/>
              </a:rPr>
              <a:t> </a:t>
            </a:r>
            <a:r>
              <a:rPr lang="en-US" dirty="0" err="1">
                <a:effectLst/>
                <a:ea typeface="Times New Roman" panose="02020603050405020304" pitchFamily="18" charset="0"/>
              </a:rPr>
              <a:t>quạt</a:t>
            </a:r>
            <a:r>
              <a:rPr lang="en-US" dirty="0">
                <a:effectLst/>
                <a:ea typeface="Times New Roman" panose="02020603050405020304" pitchFamily="18" charset="0"/>
              </a:rPr>
              <a:t>, </a:t>
            </a:r>
            <a:r>
              <a:rPr lang="en-US" dirty="0" err="1">
                <a:effectLst/>
                <a:ea typeface="Times New Roman" panose="02020603050405020304" pitchFamily="18" charset="0"/>
              </a:rPr>
              <a:t>hoạt</a:t>
            </a:r>
            <a:r>
              <a:rPr lang="en-US" dirty="0">
                <a:effectLst/>
                <a:ea typeface="Times New Roman" panose="02020603050405020304" pitchFamily="18" charset="0"/>
              </a:rPr>
              <a:t> </a:t>
            </a:r>
            <a:r>
              <a:rPr lang="en-US" dirty="0" err="1">
                <a:effectLst/>
                <a:ea typeface="Times New Roman" panose="02020603050405020304" pitchFamily="18" charset="0"/>
              </a:rPr>
              <a:t>động</a:t>
            </a:r>
            <a:r>
              <a:rPr lang="en-US" dirty="0">
                <a:effectLst/>
                <a:ea typeface="Times New Roman" panose="02020603050405020304" pitchFamily="18" charset="0"/>
              </a:rPr>
              <a:t> </a:t>
            </a:r>
            <a:r>
              <a:rPr lang="en-US" dirty="0" err="1">
                <a:effectLst/>
                <a:ea typeface="Times New Roman" panose="02020603050405020304" pitchFamily="18" charset="0"/>
              </a:rPr>
              <a:t>dựa</a:t>
            </a:r>
            <a:r>
              <a:rPr lang="en-US" dirty="0">
                <a:effectLst/>
                <a:ea typeface="Times New Roman" panose="02020603050405020304" pitchFamily="18" charset="0"/>
              </a:rPr>
              <a:t> </a:t>
            </a:r>
            <a:r>
              <a:rPr lang="en-US" dirty="0" err="1">
                <a:effectLst/>
                <a:ea typeface="Times New Roman" panose="02020603050405020304" pitchFamily="18" charset="0"/>
              </a:rPr>
              <a:t>trên</a:t>
            </a:r>
            <a:r>
              <a:rPr lang="en-US" dirty="0">
                <a:effectLst/>
                <a:ea typeface="Times New Roman" panose="02020603050405020304" pitchFamily="18" charset="0"/>
              </a:rPr>
              <a:t> </a:t>
            </a:r>
            <a:r>
              <a:rPr lang="en-US" dirty="0" err="1">
                <a:effectLst/>
                <a:ea typeface="Times New Roman" panose="02020603050405020304" pitchFamily="18" charset="0"/>
              </a:rPr>
              <a:t>nguyên</a:t>
            </a:r>
            <a:r>
              <a:rPr lang="en-US" dirty="0">
                <a:effectLst/>
                <a:ea typeface="Times New Roman" panose="02020603050405020304" pitchFamily="18" charset="0"/>
              </a:rPr>
              <a:t> </a:t>
            </a:r>
            <a:r>
              <a:rPr lang="en-US" dirty="0" err="1">
                <a:effectLst/>
                <a:ea typeface="Times New Roman" panose="02020603050405020304" pitchFamily="18" charset="0"/>
              </a:rPr>
              <a:t>lý</a:t>
            </a:r>
            <a:r>
              <a:rPr lang="en-US" dirty="0">
                <a:effectLst/>
                <a:ea typeface="Times New Roman" panose="02020603050405020304" pitchFamily="18" charset="0"/>
              </a:rPr>
              <a:t> </a:t>
            </a:r>
            <a:r>
              <a:rPr lang="en-US" dirty="0" err="1">
                <a:effectLst/>
                <a:ea typeface="Times New Roman" panose="02020603050405020304" pitchFamily="18" charset="0"/>
              </a:rPr>
              <a:t>động</a:t>
            </a:r>
            <a:r>
              <a:rPr lang="en-US" dirty="0">
                <a:effectLst/>
                <a:ea typeface="Times New Roman" panose="02020603050405020304" pitchFamily="18" charset="0"/>
              </a:rPr>
              <a:t> </a:t>
            </a:r>
            <a:r>
              <a:rPr lang="en-US" dirty="0" err="1">
                <a:effectLst/>
                <a:ea typeface="Times New Roman" panose="02020603050405020304" pitchFamily="18" charset="0"/>
              </a:rPr>
              <a:t>học</a:t>
            </a:r>
            <a:r>
              <a:rPr lang="en-US" dirty="0">
                <a:effectLst/>
                <a:ea typeface="Times New Roman" panose="02020603050405020304" pitchFamily="18" charset="0"/>
              </a:rPr>
              <a:t>. </a:t>
            </a:r>
          </a:p>
          <a:p>
            <a:pPr marL="0" indent="0" algn="just">
              <a:buNone/>
            </a:pPr>
            <a:r>
              <a:rPr lang="en-US"/>
              <a:t>- </a:t>
            </a:r>
            <a:r>
              <a:rPr lang="en-US">
                <a:effectLst/>
                <a:ea typeface="Times New Roman" panose="02020603050405020304" pitchFamily="18" charset="0"/>
              </a:rPr>
              <a:t>Quadcopter </a:t>
            </a:r>
            <a:r>
              <a:rPr lang="en-US" dirty="0" err="1">
                <a:effectLst/>
                <a:ea typeface="Times New Roman" panose="02020603050405020304" pitchFamily="18" charset="0"/>
              </a:rPr>
              <a:t>có</a:t>
            </a:r>
            <a:r>
              <a:rPr lang="en-US" dirty="0">
                <a:effectLst/>
                <a:ea typeface="Times New Roman" panose="02020603050405020304" pitchFamily="18" charset="0"/>
              </a:rPr>
              <a:t> </a:t>
            </a:r>
            <a:r>
              <a:rPr lang="en-US" dirty="0" err="1">
                <a:effectLst/>
                <a:ea typeface="Times New Roman" panose="02020603050405020304" pitchFamily="18" charset="0"/>
              </a:rPr>
              <a:t>các</a:t>
            </a:r>
            <a:r>
              <a:rPr lang="en-US" dirty="0">
                <a:effectLst/>
                <a:ea typeface="Times New Roman" panose="02020603050405020304" pitchFamily="18" charset="0"/>
              </a:rPr>
              <a:t> </a:t>
            </a:r>
            <a:r>
              <a:rPr lang="en-US" dirty="0" err="1">
                <a:effectLst/>
                <a:ea typeface="Times New Roman" panose="02020603050405020304" pitchFamily="18" charset="0"/>
              </a:rPr>
              <a:t>đặc</a:t>
            </a:r>
            <a:r>
              <a:rPr lang="en-US" dirty="0">
                <a:effectLst/>
                <a:ea typeface="Times New Roman" panose="02020603050405020304" pitchFamily="18" charset="0"/>
              </a:rPr>
              <a:t> </a:t>
            </a:r>
            <a:r>
              <a:rPr lang="en-US" dirty="0" err="1">
                <a:effectLst/>
                <a:ea typeface="Times New Roman" panose="02020603050405020304" pitchFamily="18" charset="0"/>
              </a:rPr>
              <a:t>điểm</a:t>
            </a:r>
            <a:r>
              <a:rPr lang="en-US" dirty="0">
                <a:effectLst/>
                <a:ea typeface="Times New Roman" panose="02020603050405020304" pitchFamily="18" charset="0"/>
              </a:rPr>
              <a:t> </a:t>
            </a:r>
            <a:r>
              <a:rPr lang="en-US" dirty="0" err="1">
                <a:effectLst/>
                <a:ea typeface="Times New Roman" panose="02020603050405020304" pitchFamily="18" charset="0"/>
              </a:rPr>
              <a:t>thuận</a:t>
            </a:r>
            <a:r>
              <a:rPr lang="en-US" dirty="0">
                <a:effectLst/>
                <a:ea typeface="Times New Roman" panose="02020603050405020304" pitchFamily="18" charset="0"/>
              </a:rPr>
              <a:t> </a:t>
            </a:r>
            <a:r>
              <a:rPr lang="en-US" dirty="0" err="1">
                <a:effectLst/>
                <a:ea typeface="Times New Roman" panose="02020603050405020304" pitchFamily="18" charset="0"/>
              </a:rPr>
              <a:t>lợi</a:t>
            </a:r>
            <a:r>
              <a:rPr lang="en-US" dirty="0">
                <a:effectLst/>
                <a:ea typeface="Times New Roman" panose="02020603050405020304" pitchFamily="18" charset="0"/>
              </a:rPr>
              <a:t> </a:t>
            </a:r>
            <a:r>
              <a:rPr lang="en-US" dirty="0" err="1">
                <a:effectLst/>
                <a:ea typeface="Times New Roman" panose="02020603050405020304" pitchFamily="18" charset="0"/>
              </a:rPr>
              <a:t>cho</a:t>
            </a:r>
            <a:r>
              <a:rPr lang="en-US" dirty="0">
                <a:effectLst/>
                <a:ea typeface="Times New Roman" panose="02020603050405020304" pitchFamily="18" charset="0"/>
              </a:rPr>
              <a:t> </a:t>
            </a:r>
            <a:r>
              <a:rPr lang="en-US" dirty="0" err="1">
                <a:effectLst/>
                <a:ea typeface="Times New Roman" panose="02020603050405020304" pitchFamily="18" charset="0"/>
              </a:rPr>
              <a:t>nhiều</a:t>
            </a:r>
            <a:r>
              <a:rPr lang="en-US" dirty="0">
                <a:effectLst/>
                <a:ea typeface="Times New Roman" panose="02020603050405020304" pitchFamily="18" charset="0"/>
              </a:rPr>
              <a:t> </a:t>
            </a:r>
            <a:r>
              <a:rPr lang="en-US" dirty="0" err="1">
                <a:effectLst/>
                <a:ea typeface="Times New Roman" panose="02020603050405020304" pitchFamily="18" charset="0"/>
              </a:rPr>
              <a:t>ứng</a:t>
            </a:r>
            <a:r>
              <a:rPr lang="en-US" dirty="0">
                <a:effectLst/>
                <a:ea typeface="Times New Roman" panose="02020603050405020304" pitchFamily="18" charset="0"/>
              </a:rPr>
              <a:t> </a:t>
            </a:r>
            <a:r>
              <a:rPr lang="en-US" dirty="0" err="1">
                <a:effectLst/>
                <a:ea typeface="Times New Roman" panose="02020603050405020304" pitchFamily="18" charset="0"/>
              </a:rPr>
              <a:t>dụng</a:t>
            </a:r>
            <a:r>
              <a:rPr lang="en-US" dirty="0">
                <a:effectLst/>
                <a:ea typeface="Times New Roman" panose="02020603050405020304" pitchFamily="18" charset="0"/>
              </a:rPr>
              <a:t> </a:t>
            </a:r>
            <a:r>
              <a:rPr lang="en-US" dirty="0" err="1">
                <a:effectLst/>
                <a:ea typeface="Times New Roman" panose="02020603050405020304" pitchFamily="18" charset="0"/>
              </a:rPr>
              <a:t>như</a:t>
            </a:r>
            <a:r>
              <a:rPr lang="en-US" dirty="0">
                <a:effectLst/>
                <a:ea typeface="Times New Roman" panose="02020603050405020304" pitchFamily="18" charset="0"/>
              </a:rPr>
              <a:t> </a:t>
            </a:r>
            <a:r>
              <a:rPr lang="en-US" dirty="0" err="1">
                <a:effectLst/>
                <a:ea typeface="Times New Roman" panose="02020603050405020304" pitchFamily="18" charset="0"/>
              </a:rPr>
              <a:t>kiểm</a:t>
            </a:r>
            <a:r>
              <a:rPr lang="en-US" dirty="0">
                <a:effectLst/>
                <a:ea typeface="Times New Roman" panose="02020603050405020304" pitchFamily="18" charset="0"/>
              </a:rPr>
              <a:t> </a:t>
            </a:r>
            <a:r>
              <a:rPr lang="en-US" dirty="0" err="1">
                <a:effectLst/>
                <a:ea typeface="Times New Roman" panose="02020603050405020304" pitchFamily="18" charset="0"/>
              </a:rPr>
              <a:t>tra</a:t>
            </a:r>
            <a:r>
              <a:rPr lang="en-US" dirty="0">
                <a:effectLst/>
                <a:ea typeface="Times New Roman" panose="02020603050405020304" pitchFamily="18" charset="0"/>
              </a:rPr>
              <a:t> </a:t>
            </a:r>
            <a:r>
              <a:rPr lang="en-US" dirty="0" err="1">
                <a:effectLst/>
                <a:ea typeface="Times New Roman" panose="02020603050405020304" pitchFamily="18" charset="0"/>
              </a:rPr>
              <a:t>cơ</a:t>
            </a:r>
            <a:r>
              <a:rPr lang="en-US" dirty="0">
                <a:effectLst/>
                <a:ea typeface="Times New Roman" panose="02020603050405020304" pitchFamily="18" charset="0"/>
              </a:rPr>
              <a:t> </a:t>
            </a:r>
            <a:r>
              <a:rPr lang="en-US" dirty="0" err="1">
                <a:effectLst/>
                <a:ea typeface="Times New Roman" panose="02020603050405020304" pitchFamily="18" charset="0"/>
              </a:rPr>
              <a:t>sở</a:t>
            </a:r>
            <a:r>
              <a:rPr lang="en-US" dirty="0">
                <a:effectLst/>
                <a:ea typeface="Times New Roman" panose="02020603050405020304" pitchFamily="18" charset="0"/>
              </a:rPr>
              <a:t> </a:t>
            </a:r>
            <a:r>
              <a:rPr lang="en-US" dirty="0" err="1">
                <a:effectLst/>
                <a:ea typeface="Times New Roman" panose="02020603050405020304" pitchFamily="18" charset="0"/>
              </a:rPr>
              <a:t>hạ</a:t>
            </a:r>
            <a:r>
              <a:rPr lang="en-US" dirty="0">
                <a:effectLst/>
                <a:ea typeface="Times New Roman" panose="02020603050405020304" pitchFamily="18" charset="0"/>
              </a:rPr>
              <a:t> </a:t>
            </a:r>
            <a:r>
              <a:rPr lang="en-US" dirty="0" err="1">
                <a:effectLst/>
                <a:ea typeface="Times New Roman" panose="02020603050405020304" pitchFamily="18" charset="0"/>
              </a:rPr>
              <a:t>tầng</a:t>
            </a:r>
            <a:r>
              <a:rPr lang="en-US" dirty="0">
                <a:effectLst/>
                <a:ea typeface="Times New Roman" panose="02020603050405020304" pitchFamily="18" charset="0"/>
              </a:rPr>
              <a:t>, </a:t>
            </a:r>
            <a:r>
              <a:rPr lang="en-US" dirty="0" err="1">
                <a:effectLst/>
                <a:ea typeface="Times New Roman" panose="02020603050405020304" pitchFamily="18" charset="0"/>
              </a:rPr>
              <a:t>theo</a:t>
            </a:r>
            <a:r>
              <a:rPr lang="en-US" dirty="0">
                <a:effectLst/>
                <a:ea typeface="Times New Roman" panose="02020603050405020304" pitchFamily="18" charset="0"/>
              </a:rPr>
              <a:t> </a:t>
            </a:r>
            <a:r>
              <a:rPr lang="en-US" dirty="0" err="1">
                <a:effectLst/>
                <a:ea typeface="Times New Roman" panose="02020603050405020304" pitchFamily="18" charset="0"/>
              </a:rPr>
              <a:t>dõi</a:t>
            </a:r>
            <a:r>
              <a:rPr lang="en-US" dirty="0">
                <a:effectLst/>
                <a:ea typeface="Times New Roman" panose="02020603050405020304" pitchFamily="18" charset="0"/>
              </a:rPr>
              <a:t>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giám</a:t>
            </a:r>
            <a:r>
              <a:rPr lang="en-US" dirty="0">
                <a:effectLst/>
                <a:ea typeface="Times New Roman" panose="02020603050405020304" pitchFamily="18" charset="0"/>
              </a:rPr>
              <a:t> </a:t>
            </a:r>
            <a:r>
              <a:rPr lang="en-US" dirty="0" err="1">
                <a:effectLst/>
                <a:ea typeface="Times New Roman" panose="02020603050405020304" pitchFamily="18" charset="0"/>
              </a:rPr>
              <a:t>sát</a:t>
            </a:r>
            <a:r>
              <a:rPr lang="en-US" dirty="0">
                <a:effectLst/>
                <a:ea typeface="Times New Roman" panose="02020603050405020304" pitchFamily="18" charset="0"/>
              </a:rPr>
              <a:t> </a:t>
            </a:r>
            <a:r>
              <a:rPr lang="en-US" dirty="0" err="1">
                <a:effectLst/>
                <a:ea typeface="Times New Roman" panose="02020603050405020304" pitchFamily="18" charset="0"/>
              </a:rPr>
              <a:t>tài</a:t>
            </a:r>
            <a:r>
              <a:rPr lang="en-US" dirty="0">
                <a:effectLst/>
                <a:ea typeface="Times New Roman" panose="02020603050405020304" pitchFamily="18" charset="0"/>
              </a:rPr>
              <a:t> </a:t>
            </a:r>
            <a:r>
              <a:rPr lang="en-US" dirty="0" err="1">
                <a:effectLst/>
                <a:ea typeface="Times New Roman" panose="02020603050405020304" pitchFamily="18" charset="0"/>
              </a:rPr>
              <a:t>sản</a:t>
            </a:r>
            <a:r>
              <a:rPr lang="en-US" dirty="0">
                <a:effectLst/>
                <a:ea typeface="Times New Roman" panose="02020603050405020304" pitchFamily="18" charset="0"/>
              </a:rPr>
              <a:t>, do </a:t>
            </a:r>
            <a:r>
              <a:rPr lang="en-US" dirty="0" err="1">
                <a:effectLst/>
                <a:ea typeface="Times New Roman" panose="02020603050405020304" pitchFamily="18" charset="0"/>
              </a:rPr>
              <a:t>khả</a:t>
            </a:r>
            <a:r>
              <a:rPr lang="en-US" dirty="0">
                <a:effectLst/>
                <a:ea typeface="Times New Roman" panose="02020603050405020304" pitchFamily="18" charset="0"/>
              </a:rPr>
              <a:t> </a:t>
            </a:r>
            <a:r>
              <a:rPr lang="en-US" dirty="0" err="1">
                <a:effectLst/>
                <a:ea typeface="Times New Roman" panose="02020603050405020304" pitchFamily="18" charset="0"/>
              </a:rPr>
              <a:t>năng</a:t>
            </a:r>
            <a:r>
              <a:rPr lang="en-US" dirty="0">
                <a:effectLst/>
                <a:ea typeface="Times New Roman" panose="02020603050405020304" pitchFamily="18" charset="0"/>
              </a:rPr>
              <a:t> di </a:t>
            </a:r>
            <a:r>
              <a:rPr lang="en-US" dirty="0" err="1">
                <a:effectLst/>
                <a:ea typeface="Times New Roman" panose="02020603050405020304" pitchFamily="18" charset="0"/>
              </a:rPr>
              <a:t>chuyển</a:t>
            </a:r>
            <a:r>
              <a:rPr lang="en-US" dirty="0">
                <a:effectLst/>
                <a:ea typeface="Times New Roman" panose="02020603050405020304" pitchFamily="18" charset="0"/>
              </a:rPr>
              <a:t> qua </a:t>
            </a:r>
            <a:r>
              <a:rPr lang="en-US" dirty="0" err="1">
                <a:effectLst/>
                <a:ea typeface="Times New Roman" panose="02020603050405020304" pitchFamily="18" charset="0"/>
              </a:rPr>
              <a:t>lại</a:t>
            </a:r>
            <a:r>
              <a:rPr lang="en-US" dirty="0">
                <a:effectLst/>
                <a:ea typeface="Times New Roman" panose="02020603050405020304" pitchFamily="18" charset="0"/>
              </a:rPr>
              <a:t>, </a:t>
            </a:r>
            <a:r>
              <a:rPr lang="en-US" dirty="0" err="1">
                <a:effectLst/>
                <a:ea typeface="Times New Roman" panose="02020603050405020304" pitchFamily="18" charset="0"/>
              </a:rPr>
              <a:t>cất</a:t>
            </a:r>
            <a:r>
              <a:rPr lang="en-US" dirty="0">
                <a:effectLst/>
                <a:ea typeface="Times New Roman" panose="02020603050405020304" pitchFamily="18" charset="0"/>
              </a:rPr>
              <a:t> </a:t>
            </a:r>
            <a:r>
              <a:rPr lang="en-US" dirty="0" err="1">
                <a:effectLst/>
                <a:ea typeface="Times New Roman" panose="02020603050405020304" pitchFamily="18" charset="0"/>
              </a:rPr>
              <a:t>cánh</a:t>
            </a:r>
            <a:r>
              <a:rPr lang="en-US" dirty="0">
                <a:effectLst/>
                <a:ea typeface="Times New Roman" panose="02020603050405020304" pitchFamily="18" charset="0"/>
              </a:rPr>
              <a:t>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hạ</a:t>
            </a:r>
            <a:r>
              <a:rPr lang="en-US" dirty="0">
                <a:effectLst/>
                <a:ea typeface="Times New Roman" panose="02020603050405020304" pitchFamily="18" charset="0"/>
              </a:rPr>
              <a:t> </a:t>
            </a:r>
            <a:r>
              <a:rPr lang="en-US" dirty="0" err="1">
                <a:effectLst/>
                <a:ea typeface="Times New Roman" panose="02020603050405020304" pitchFamily="18" charset="0"/>
              </a:rPr>
              <a:t>cánh</a:t>
            </a:r>
            <a:r>
              <a:rPr lang="en-US" dirty="0">
                <a:effectLst/>
                <a:ea typeface="Times New Roman" panose="02020603050405020304" pitchFamily="18" charset="0"/>
              </a:rPr>
              <a:t> </a:t>
            </a:r>
            <a:r>
              <a:rPr lang="en-US" dirty="0" err="1">
                <a:effectLst/>
                <a:ea typeface="Times New Roman" panose="02020603050405020304" pitchFamily="18" charset="0"/>
              </a:rPr>
              <a:t>thẳng</a:t>
            </a:r>
            <a:r>
              <a:rPr lang="en-US" dirty="0">
                <a:effectLst/>
                <a:ea typeface="Times New Roman" panose="02020603050405020304" pitchFamily="18" charset="0"/>
              </a:rPr>
              <a:t> </a:t>
            </a:r>
            <a:r>
              <a:rPr lang="en-US" dirty="0" err="1">
                <a:effectLst/>
                <a:ea typeface="Times New Roman" panose="02020603050405020304" pitchFamily="18" charset="0"/>
              </a:rPr>
              <a:t>đứng</a:t>
            </a:r>
            <a:r>
              <a:rPr lang="en-US" dirty="0">
                <a:effectLst/>
                <a:ea typeface="Times New Roman" panose="02020603050405020304" pitchFamily="18" charset="0"/>
              </a:rPr>
              <a:t>.</a:t>
            </a:r>
            <a:endParaRPr lang="en-US" dirty="0"/>
          </a:p>
        </p:txBody>
      </p:sp>
      <p:sp>
        <p:nvSpPr>
          <p:cNvPr id="6" name="Content Placeholder 5">
            <a:extLst>
              <a:ext uri="{FF2B5EF4-FFF2-40B4-BE49-F238E27FC236}">
                <a16:creationId xmlns:a16="http://schemas.microsoft.com/office/drawing/2014/main" id="{DAE372F7-7C4C-8C2D-444C-DACF1A8718ED}"/>
              </a:ext>
            </a:extLst>
          </p:cNvPr>
          <p:cNvSpPr>
            <a:spLocks noGrp="1"/>
          </p:cNvSpPr>
          <p:nvPr>
            <p:ph sz="quarter" idx="18"/>
          </p:nvPr>
        </p:nvSpPr>
        <p:spPr/>
        <p:txBody>
          <a:bodyPr/>
          <a:lstStyle/>
          <a:p>
            <a:pPr marL="0" indent="0" algn="just">
              <a:buNone/>
            </a:pPr>
            <a:r>
              <a:rPr lang="en-US"/>
              <a:t>- </a:t>
            </a:r>
            <a:r>
              <a:rPr lang="en-US">
                <a:effectLst/>
                <a:ea typeface="Times New Roman" panose="02020603050405020304" pitchFamily="18" charset="0"/>
              </a:rPr>
              <a:t>Với khả </a:t>
            </a:r>
            <a:r>
              <a:rPr lang="en-US" dirty="0" err="1">
                <a:effectLst/>
                <a:ea typeface="Times New Roman" panose="02020603050405020304" pitchFamily="18" charset="0"/>
              </a:rPr>
              <a:t>năng</a:t>
            </a:r>
            <a:r>
              <a:rPr lang="en-US" dirty="0">
                <a:effectLst/>
                <a:ea typeface="Times New Roman" panose="02020603050405020304" pitchFamily="18" charset="0"/>
              </a:rPr>
              <a:t> </a:t>
            </a:r>
            <a:r>
              <a:rPr lang="en-US" dirty="0" err="1">
                <a:effectLst/>
                <a:ea typeface="Times New Roman" panose="02020603050405020304" pitchFamily="18" charset="0"/>
              </a:rPr>
              <a:t>xử</a:t>
            </a:r>
            <a:r>
              <a:rPr lang="en-US" dirty="0">
                <a:effectLst/>
                <a:ea typeface="Times New Roman" panose="02020603050405020304" pitchFamily="18" charset="0"/>
              </a:rPr>
              <a:t> </a:t>
            </a:r>
            <a:r>
              <a:rPr lang="en-US" dirty="0" err="1">
                <a:effectLst/>
                <a:ea typeface="Times New Roman" panose="02020603050405020304" pitchFamily="18" charset="0"/>
              </a:rPr>
              <a:t>lý</a:t>
            </a:r>
            <a:r>
              <a:rPr lang="en-US" dirty="0">
                <a:effectLst/>
                <a:ea typeface="Times New Roman" panose="02020603050405020304" pitchFamily="18" charset="0"/>
              </a:rPr>
              <a:t> </a:t>
            </a:r>
            <a:r>
              <a:rPr lang="en-US" dirty="0" err="1">
                <a:effectLst/>
                <a:ea typeface="Times New Roman" panose="02020603050405020304" pitchFamily="18" charset="0"/>
              </a:rPr>
              <a:t>hình</a:t>
            </a:r>
            <a:r>
              <a:rPr lang="en-US" dirty="0">
                <a:effectLst/>
                <a:ea typeface="Times New Roman" panose="02020603050405020304" pitchFamily="18" charset="0"/>
              </a:rPr>
              <a:t> </a:t>
            </a:r>
            <a:r>
              <a:rPr lang="en-US" dirty="0" err="1">
                <a:effectLst/>
                <a:ea typeface="Times New Roman" panose="02020603050405020304" pitchFamily="18" charset="0"/>
              </a:rPr>
              <a:t>ảnh</a:t>
            </a:r>
            <a:r>
              <a:rPr lang="en-US" dirty="0">
                <a:effectLst/>
                <a:ea typeface="Times New Roman" panose="02020603050405020304" pitchFamily="18" charset="0"/>
              </a:rPr>
              <a:t>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đặc</a:t>
            </a:r>
            <a:r>
              <a:rPr lang="en-US" dirty="0">
                <a:effectLst/>
                <a:ea typeface="Times New Roman" panose="02020603050405020304" pitchFamily="18" charset="0"/>
              </a:rPr>
              <a:t> </a:t>
            </a:r>
            <a:r>
              <a:rPr lang="en-US" dirty="0" err="1">
                <a:effectLst/>
                <a:ea typeface="Times New Roman" panose="02020603050405020304" pitchFamily="18" charset="0"/>
              </a:rPr>
              <a:t>biệt</a:t>
            </a:r>
            <a:r>
              <a:rPr lang="en-US" dirty="0">
                <a:effectLst/>
                <a:ea typeface="Times New Roman" panose="02020603050405020304" pitchFamily="18" charset="0"/>
              </a:rPr>
              <a:t> </a:t>
            </a:r>
            <a:r>
              <a:rPr lang="en-US" dirty="0" err="1">
                <a:effectLst/>
                <a:ea typeface="Times New Roman" panose="02020603050405020304" pitchFamily="18" charset="0"/>
              </a:rPr>
              <a:t>là</a:t>
            </a:r>
            <a:r>
              <a:rPr lang="en-US" dirty="0">
                <a:effectLst/>
                <a:ea typeface="Times New Roman" panose="02020603050405020304" pitchFamily="18" charset="0"/>
              </a:rPr>
              <a:t> </a:t>
            </a:r>
            <a:r>
              <a:rPr lang="en-US" dirty="0" err="1">
                <a:effectLst/>
                <a:ea typeface="Times New Roman" panose="02020603050405020304" pitchFamily="18" charset="0"/>
              </a:rPr>
              <a:t>học</a:t>
            </a:r>
            <a:r>
              <a:rPr lang="en-US" dirty="0">
                <a:effectLst/>
                <a:ea typeface="Times New Roman" panose="02020603050405020304" pitchFamily="18" charset="0"/>
              </a:rPr>
              <a:t> </a:t>
            </a:r>
            <a:r>
              <a:rPr lang="en-US" dirty="0" err="1">
                <a:effectLst/>
                <a:ea typeface="Times New Roman" panose="02020603050405020304" pitchFamily="18" charset="0"/>
              </a:rPr>
              <a:t>máy</a:t>
            </a:r>
            <a:r>
              <a:rPr lang="en-US" dirty="0">
                <a:effectLst/>
                <a:ea typeface="Times New Roman" panose="02020603050405020304" pitchFamily="18" charset="0"/>
              </a:rPr>
              <a:t>, </a:t>
            </a:r>
            <a:r>
              <a:rPr lang="en-US" err="1">
                <a:effectLst/>
                <a:ea typeface="Times New Roman" panose="02020603050405020304" pitchFamily="18" charset="0"/>
              </a:rPr>
              <a:t>các</a:t>
            </a:r>
            <a:r>
              <a:rPr lang="en-US">
                <a:effectLst/>
                <a:ea typeface="Times New Roman" panose="02020603050405020304" pitchFamily="18" charset="0"/>
              </a:rPr>
              <a:t> quadcopters </a:t>
            </a:r>
            <a:r>
              <a:rPr lang="en-US" dirty="0" err="1">
                <a:effectLst/>
                <a:ea typeface="Times New Roman" panose="02020603050405020304" pitchFamily="18" charset="0"/>
              </a:rPr>
              <a:t>giờ</a:t>
            </a:r>
            <a:r>
              <a:rPr lang="en-US" dirty="0">
                <a:effectLst/>
                <a:ea typeface="Times New Roman" panose="02020603050405020304" pitchFamily="18" charset="0"/>
              </a:rPr>
              <a:t> </a:t>
            </a:r>
            <a:r>
              <a:rPr lang="en-US" dirty="0" err="1">
                <a:effectLst/>
                <a:ea typeface="Times New Roman" panose="02020603050405020304" pitchFamily="18" charset="0"/>
              </a:rPr>
              <a:t>đây</a:t>
            </a:r>
            <a:r>
              <a:rPr lang="en-US" dirty="0">
                <a:effectLst/>
                <a:ea typeface="Times New Roman" panose="02020603050405020304" pitchFamily="18" charset="0"/>
              </a:rPr>
              <a:t> </a:t>
            </a:r>
            <a:r>
              <a:rPr lang="en-US" dirty="0" err="1">
                <a:effectLst/>
                <a:ea typeface="Times New Roman" panose="02020603050405020304" pitchFamily="18" charset="0"/>
              </a:rPr>
              <a:t>có</a:t>
            </a:r>
            <a:r>
              <a:rPr lang="en-US" dirty="0">
                <a:effectLst/>
                <a:ea typeface="Times New Roman" panose="02020603050405020304" pitchFamily="18" charset="0"/>
              </a:rPr>
              <a:t> </a:t>
            </a:r>
            <a:r>
              <a:rPr lang="en-US" dirty="0" err="1">
                <a:effectLst/>
                <a:ea typeface="Times New Roman" panose="02020603050405020304" pitchFamily="18" charset="0"/>
              </a:rPr>
              <a:t>cơ</a:t>
            </a:r>
            <a:r>
              <a:rPr lang="en-US" dirty="0">
                <a:effectLst/>
                <a:ea typeface="Times New Roman" panose="02020603050405020304" pitchFamily="18" charset="0"/>
              </a:rPr>
              <a:t> </a:t>
            </a:r>
            <a:r>
              <a:rPr lang="en-US" dirty="0" err="1">
                <a:effectLst/>
                <a:ea typeface="Times New Roman" panose="02020603050405020304" pitchFamily="18" charset="0"/>
              </a:rPr>
              <a:t>hội</a:t>
            </a:r>
            <a:r>
              <a:rPr lang="en-US" dirty="0">
                <a:effectLst/>
                <a:ea typeface="Times New Roman" panose="02020603050405020304" pitchFamily="18" charset="0"/>
              </a:rPr>
              <a:t> </a:t>
            </a:r>
            <a:r>
              <a:rPr lang="en-US" dirty="0" err="1">
                <a:effectLst/>
                <a:ea typeface="Times New Roman" panose="02020603050405020304" pitchFamily="18" charset="0"/>
              </a:rPr>
              <a:t>tự</a:t>
            </a:r>
            <a:r>
              <a:rPr lang="en-US" dirty="0">
                <a:effectLst/>
                <a:ea typeface="Times New Roman" panose="02020603050405020304" pitchFamily="18" charset="0"/>
              </a:rPr>
              <a:t> </a:t>
            </a:r>
            <a:r>
              <a:rPr lang="en-US" dirty="0" err="1">
                <a:effectLst/>
                <a:ea typeface="Times New Roman" panose="02020603050405020304" pitchFamily="18" charset="0"/>
              </a:rPr>
              <a:t>chủ</a:t>
            </a:r>
            <a:r>
              <a:rPr lang="en-US" dirty="0">
                <a:effectLst/>
                <a:ea typeface="Times New Roman" panose="02020603050405020304" pitchFamily="18" charset="0"/>
              </a:rPr>
              <a:t>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được</a:t>
            </a:r>
            <a:r>
              <a:rPr lang="en-US" dirty="0">
                <a:effectLst/>
                <a:ea typeface="Times New Roman" panose="02020603050405020304" pitchFamily="18" charset="0"/>
              </a:rPr>
              <a:t> </a:t>
            </a:r>
            <a:r>
              <a:rPr lang="en-US" dirty="0" err="1">
                <a:effectLst/>
                <a:ea typeface="Times New Roman" panose="02020603050405020304" pitchFamily="18" charset="0"/>
              </a:rPr>
              <a:t>thông</a:t>
            </a:r>
            <a:r>
              <a:rPr lang="en-US" dirty="0">
                <a:effectLst/>
                <a:ea typeface="Times New Roman" panose="02020603050405020304" pitchFamily="18" charset="0"/>
              </a:rPr>
              <a:t> qua </a:t>
            </a:r>
            <a:r>
              <a:rPr lang="en-US" dirty="0" err="1">
                <a:effectLst/>
                <a:ea typeface="Times New Roman" panose="02020603050405020304" pitchFamily="18" charset="0"/>
              </a:rPr>
              <a:t>để</a:t>
            </a:r>
            <a:r>
              <a:rPr lang="en-US" dirty="0">
                <a:effectLst/>
                <a:ea typeface="Times New Roman" panose="02020603050405020304" pitchFamily="18" charset="0"/>
              </a:rPr>
              <a:t> </a:t>
            </a:r>
            <a:r>
              <a:rPr lang="en-US" dirty="0" err="1">
                <a:effectLst/>
                <a:ea typeface="Times New Roman" panose="02020603050405020304" pitchFamily="18" charset="0"/>
              </a:rPr>
              <a:t>cung</a:t>
            </a:r>
            <a:r>
              <a:rPr lang="en-US" dirty="0">
                <a:effectLst/>
                <a:ea typeface="Times New Roman" panose="02020603050405020304" pitchFamily="18" charset="0"/>
              </a:rPr>
              <a:t> </a:t>
            </a:r>
            <a:r>
              <a:rPr lang="en-US" dirty="0" err="1">
                <a:effectLst/>
                <a:ea typeface="Times New Roman" panose="02020603050405020304" pitchFamily="18" charset="0"/>
              </a:rPr>
              <a:t>cấp</a:t>
            </a:r>
            <a:r>
              <a:rPr lang="en-US" dirty="0">
                <a:effectLst/>
                <a:ea typeface="Times New Roman" panose="02020603050405020304" pitchFamily="18" charset="0"/>
              </a:rPr>
              <a:t> </a:t>
            </a:r>
            <a:r>
              <a:rPr lang="en-US" dirty="0" err="1">
                <a:effectLst/>
                <a:ea typeface="Times New Roman" panose="02020603050405020304" pitchFamily="18" charset="0"/>
              </a:rPr>
              <a:t>các</a:t>
            </a:r>
            <a:r>
              <a:rPr lang="en-US" dirty="0">
                <a:effectLst/>
                <a:ea typeface="Times New Roman" panose="02020603050405020304" pitchFamily="18" charset="0"/>
              </a:rPr>
              <a:t> </a:t>
            </a:r>
            <a:r>
              <a:rPr lang="en-US" dirty="0" err="1">
                <a:effectLst/>
                <a:ea typeface="Times New Roman" panose="02020603050405020304" pitchFamily="18" charset="0"/>
              </a:rPr>
              <a:t>chức</a:t>
            </a:r>
            <a:r>
              <a:rPr lang="en-US" dirty="0">
                <a:effectLst/>
                <a:ea typeface="Times New Roman" panose="02020603050405020304" pitchFamily="18" charset="0"/>
              </a:rPr>
              <a:t> </a:t>
            </a:r>
            <a:r>
              <a:rPr lang="en-US" dirty="0" err="1">
                <a:effectLst/>
                <a:ea typeface="Times New Roman" panose="02020603050405020304" pitchFamily="18" charset="0"/>
              </a:rPr>
              <a:t>năng</a:t>
            </a:r>
            <a:r>
              <a:rPr lang="en-US" dirty="0">
                <a:effectLst/>
                <a:ea typeface="Times New Roman" panose="02020603050405020304" pitchFamily="18" charset="0"/>
              </a:rPr>
              <a:t> </a:t>
            </a:r>
            <a:r>
              <a:rPr lang="en-US" dirty="0" err="1">
                <a:effectLst/>
                <a:ea typeface="Times New Roman" panose="02020603050405020304" pitchFamily="18" charset="0"/>
              </a:rPr>
              <a:t>trong</a:t>
            </a:r>
            <a:r>
              <a:rPr lang="en-US" dirty="0">
                <a:effectLst/>
                <a:ea typeface="Times New Roman" panose="02020603050405020304" pitchFamily="18" charset="0"/>
              </a:rPr>
              <a:t> </a:t>
            </a:r>
            <a:r>
              <a:rPr lang="en-US" dirty="0" err="1">
                <a:effectLst/>
                <a:ea typeface="Times New Roman" panose="02020603050405020304" pitchFamily="18" charset="0"/>
              </a:rPr>
              <a:t>nhiều</a:t>
            </a:r>
            <a:r>
              <a:rPr lang="en-US" dirty="0">
                <a:effectLst/>
                <a:ea typeface="Times New Roman" panose="02020603050405020304" pitchFamily="18" charset="0"/>
              </a:rPr>
              <a:t> </a:t>
            </a:r>
            <a:r>
              <a:rPr lang="en-US" dirty="0" err="1">
                <a:effectLst/>
                <a:ea typeface="Times New Roman" panose="02020603050405020304" pitchFamily="18" charset="0"/>
              </a:rPr>
              <a:t>kịch</a:t>
            </a:r>
            <a:r>
              <a:rPr lang="en-US" dirty="0">
                <a:effectLst/>
                <a:ea typeface="Times New Roman" panose="02020603050405020304" pitchFamily="18" charset="0"/>
              </a:rPr>
              <a:t> </a:t>
            </a:r>
            <a:r>
              <a:rPr lang="en-US" dirty="0" err="1">
                <a:effectLst/>
                <a:ea typeface="Times New Roman" panose="02020603050405020304" pitchFamily="18" charset="0"/>
              </a:rPr>
              <a:t>bản</a:t>
            </a:r>
            <a:r>
              <a:rPr lang="en-US" dirty="0">
                <a:effectLst/>
                <a:ea typeface="Times New Roman" panose="02020603050405020304" pitchFamily="18" charset="0"/>
              </a:rPr>
              <a:t> </a:t>
            </a:r>
            <a:r>
              <a:rPr lang="en-US" dirty="0" err="1">
                <a:effectLst/>
                <a:ea typeface="Times New Roman" panose="02020603050405020304" pitchFamily="18" charset="0"/>
              </a:rPr>
              <a:t>ứng</a:t>
            </a:r>
            <a:r>
              <a:rPr lang="en-US" dirty="0">
                <a:effectLst/>
                <a:ea typeface="Times New Roman" panose="02020603050405020304" pitchFamily="18" charset="0"/>
              </a:rPr>
              <a:t> </a:t>
            </a:r>
            <a:r>
              <a:rPr lang="en-US" dirty="0" err="1">
                <a:effectLst/>
                <a:ea typeface="Times New Roman" panose="02020603050405020304" pitchFamily="18" charset="0"/>
              </a:rPr>
              <a:t>dụng</a:t>
            </a:r>
            <a:r>
              <a:rPr lang="en-US" dirty="0">
                <a:effectLst/>
                <a:ea typeface="Times New Roman" panose="02020603050405020304" pitchFamily="18" charset="0"/>
              </a:rPr>
              <a:t>. </a:t>
            </a:r>
          </a:p>
          <a:p>
            <a:pPr marL="0" indent="0" algn="just">
              <a:buNone/>
            </a:pPr>
            <a:r>
              <a:rPr lang="en-US" dirty="0">
                <a:effectLst/>
                <a:ea typeface="Times New Roman" panose="02020603050405020304" pitchFamily="18" charset="0"/>
              </a:rPr>
              <a:t>- </a:t>
            </a:r>
            <a:r>
              <a:rPr lang="en-US" dirty="0" err="1">
                <a:effectLst/>
                <a:ea typeface="Times New Roman" panose="02020603050405020304" pitchFamily="18" charset="0"/>
              </a:rPr>
              <a:t>Tuy</a:t>
            </a:r>
            <a:r>
              <a:rPr lang="en-US" dirty="0">
                <a:effectLst/>
                <a:ea typeface="Times New Roman" panose="02020603050405020304" pitchFamily="18" charset="0"/>
              </a:rPr>
              <a:t> </a:t>
            </a:r>
            <a:r>
              <a:rPr lang="en-US" dirty="0" err="1">
                <a:effectLst/>
                <a:ea typeface="Times New Roman" panose="02020603050405020304" pitchFamily="18" charset="0"/>
              </a:rPr>
              <a:t>nhiên</a:t>
            </a:r>
            <a:r>
              <a:rPr lang="en-US" dirty="0">
                <a:effectLst/>
                <a:ea typeface="Times New Roman" panose="02020603050405020304" pitchFamily="18" charset="0"/>
              </a:rPr>
              <a:t>, </a:t>
            </a:r>
            <a:r>
              <a:rPr lang="en-US" dirty="0" err="1">
                <a:effectLst/>
                <a:ea typeface="Times New Roman" panose="02020603050405020304" pitchFamily="18" charset="0"/>
              </a:rPr>
              <a:t>nó</a:t>
            </a:r>
            <a:r>
              <a:rPr lang="en-US" dirty="0">
                <a:effectLst/>
                <a:ea typeface="Times New Roman" panose="02020603050405020304" pitchFamily="18" charset="0"/>
              </a:rPr>
              <a:t> </a:t>
            </a:r>
            <a:r>
              <a:rPr lang="en-US" dirty="0" err="1">
                <a:effectLst/>
                <a:ea typeface="Times New Roman" panose="02020603050405020304" pitchFamily="18" charset="0"/>
              </a:rPr>
              <a:t>cần</a:t>
            </a:r>
            <a:r>
              <a:rPr lang="en-US" dirty="0">
                <a:effectLst/>
                <a:ea typeface="Times New Roman" panose="02020603050405020304" pitchFamily="18" charset="0"/>
              </a:rPr>
              <a:t> </a:t>
            </a:r>
            <a:r>
              <a:rPr lang="en-US" dirty="0" err="1">
                <a:effectLst/>
                <a:ea typeface="Times New Roman" panose="02020603050405020304" pitchFamily="18" charset="0"/>
              </a:rPr>
              <a:t>được</a:t>
            </a:r>
            <a:r>
              <a:rPr lang="en-US" dirty="0">
                <a:effectLst/>
                <a:ea typeface="Times New Roman" panose="02020603050405020304" pitchFamily="18" charset="0"/>
              </a:rPr>
              <a:t> </a:t>
            </a:r>
            <a:r>
              <a:rPr lang="en-US" dirty="0" err="1">
                <a:effectLst/>
                <a:ea typeface="Times New Roman" panose="02020603050405020304" pitchFamily="18" charset="0"/>
              </a:rPr>
              <a:t>thiết</a:t>
            </a:r>
            <a:r>
              <a:rPr lang="en-US" dirty="0">
                <a:effectLst/>
                <a:ea typeface="Times New Roman" panose="02020603050405020304" pitchFamily="18" charset="0"/>
              </a:rPr>
              <a:t> </a:t>
            </a:r>
            <a:r>
              <a:rPr lang="en-US" dirty="0" err="1">
                <a:effectLst/>
                <a:ea typeface="Times New Roman" panose="02020603050405020304" pitchFamily="18" charset="0"/>
              </a:rPr>
              <a:t>kế</a:t>
            </a:r>
            <a:r>
              <a:rPr lang="en-US" dirty="0">
                <a:effectLst/>
                <a:ea typeface="Times New Roman" panose="02020603050405020304" pitchFamily="18" charset="0"/>
              </a:rPr>
              <a:t> </a:t>
            </a:r>
            <a:r>
              <a:rPr lang="en-US" dirty="0" err="1">
                <a:effectLst/>
                <a:ea typeface="Times New Roman" panose="02020603050405020304" pitchFamily="18" charset="0"/>
              </a:rPr>
              <a:t>một</a:t>
            </a:r>
            <a:r>
              <a:rPr lang="en-US" dirty="0">
                <a:effectLst/>
                <a:ea typeface="Times New Roman" panose="02020603050405020304" pitchFamily="18" charset="0"/>
              </a:rPr>
              <a:t> </a:t>
            </a:r>
            <a:r>
              <a:rPr lang="en-US" dirty="0" err="1">
                <a:effectLst/>
                <a:ea typeface="Times New Roman" panose="02020603050405020304" pitchFamily="18" charset="0"/>
              </a:rPr>
              <a:t>bộ</a:t>
            </a:r>
            <a:r>
              <a:rPr lang="en-US" dirty="0">
                <a:effectLst/>
                <a:ea typeface="Times New Roman" panose="02020603050405020304" pitchFamily="18" charset="0"/>
              </a:rPr>
              <a:t> </a:t>
            </a:r>
            <a:r>
              <a:rPr lang="en-US" dirty="0" err="1">
                <a:effectLst/>
                <a:ea typeface="Times New Roman" panose="02020603050405020304" pitchFamily="18" charset="0"/>
              </a:rPr>
              <a:t>điều</a:t>
            </a:r>
            <a:r>
              <a:rPr lang="en-US" dirty="0">
                <a:effectLst/>
                <a:ea typeface="Times New Roman" panose="02020603050405020304" pitchFamily="18" charset="0"/>
              </a:rPr>
              <a:t> </a:t>
            </a:r>
            <a:r>
              <a:rPr lang="en-US" dirty="0" err="1">
                <a:effectLst/>
                <a:ea typeface="Times New Roman" panose="02020603050405020304" pitchFamily="18" charset="0"/>
              </a:rPr>
              <a:t>khiển</a:t>
            </a:r>
            <a:r>
              <a:rPr lang="en-US" dirty="0">
                <a:effectLst/>
                <a:ea typeface="Times New Roman" panose="02020603050405020304" pitchFamily="18" charset="0"/>
              </a:rPr>
              <a:t> </a:t>
            </a:r>
            <a:r>
              <a:rPr lang="en-US" dirty="0" err="1">
                <a:effectLst/>
                <a:ea typeface="Times New Roman" panose="02020603050405020304" pitchFamily="18" charset="0"/>
              </a:rPr>
              <a:t>tốt</a:t>
            </a:r>
            <a:r>
              <a:rPr lang="en-US" dirty="0">
                <a:effectLst/>
                <a:ea typeface="Times New Roman" panose="02020603050405020304" pitchFamily="18" charset="0"/>
              </a:rPr>
              <a:t> </a:t>
            </a:r>
            <a:r>
              <a:rPr lang="en-US" dirty="0" err="1">
                <a:effectLst/>
                <a:ea typeface="Times New Roman" panose="02020603050405020304" pitchFamily="18" charset="0"/>
              </a:rPr>
              <a:t>để</a:t>
            </a:r>
            <a:r>
              <a:rPr lang="en-US" dirty="0">
                <a:effectLst/>
                <a:ea typeface="Times New Roman" panose="02020603050405020304" pitchFamily="18" charset="0"/>
              </a:rPr>
              <a:t> </a:t>
            </a:r>
            <a:r>
              <a:rPr lang="en-US" dirty="0" err="1">
                <a:effectLst/>
                <a:ea typeface="Times New Roman" panose="02020603050405020304" pitchFamily="18" charset="0"/>
              </a:rPr>
              <a:t>có</a:t>
            </a:r>
            <a:r>
              <a:rPr lang="en-US" dirty="0">
                <a:effectLst/>
                <a:ea typeface="Times New Roman" panose="02020603050405020304" pitchFamily="18" charset="0"/>
              </a:rPr>
              <a:t> </a:t>
            </a:r>
            <a:r>
              <a:rPr lang="en-US" dirty="0" err="1">
                <a:effectLst/>
                <a:ea typeface="Times New Roman" panose="02020603050405020304" pitchFamily="18" charset="0"/>
              </a:rPr>
              <a:t>thể</a:t>
            </a:r>
            <a:r>
              <a:rPr lang="en-US" dirty="0">
                <a:effectLst/>
                <a:ea typeface="Times New Roman" panose="02020603050405020304" pitchFamily="18" charset="0"/>
              </a:rPr>
              <a:t> </a:t>
            </a:r>
            <a:r>
              <a:rPr lang="en-US" dirty="0" err="1">
                <a:effectLst/>
                <a:ea typeface="Times New Roman" panose="02020603050405020304" pitchFamily="18" charset="0"/>
              </a:rPr>
              <a:t>giữ</a:t>
            </a:r>
            <a:r>
              <a:rPr lang="en-US" dirty="0">
                <a:effectLst/>
                <a:ea typeface="Times New Roman" panose="02020603050405020304" pitchFamily="18" charset="0"/>
              </a:rPr>
              <a:t> </a:t>
            </a:r>
            <a:r>
              <a:rPr lang="en-US" dirty="0" err="1">
                <a:effectLst/>
                <a:ea typeface="Times New Roman" panose="02020603050405020304" pitchFamily="18" charset="0"/>
              </a:rPr>
              <a:t>ổn</a:t>
            </a:r>
            <a:r>
              <a:rPr lang="en-US" dirty="0">
                <a:effectLst/>
                <a:ea typeface="Times New Roman" panose="02020603050405020304" pitchFamily="18" charset="0"/>
              </a:rPr>
              <a:t> </a:t>
            </a:r>
            <a:r>
              <a:rPr lang="en-US" dirty="0" err="1">
                <a:effectLst/>
                <a:ea typeface="Times New Roman" panose="02020603050405020304" pitchFamily="18" charset="0"/>
              </a:rPr>
              <a:t>định</a:t>
            </a:r>
            <a:r>
              <a:rPr lang="en-US" dirty="0">
                <a:effectLst/>
                <a:ea typeface="Times New Roman" panose="02020603050405020304" pitchFamily="18" charset="0"/>
              </a:rPr>
              <a:t> </a:t>
            </a:r>
            <a:r>
              <a:rPr lang="en-US" dirty="0" err="1">
                <a:effectLst/>
                <a:ea typeface="Times New Roman" panose="02020603050405020304" pitchFamily="18" charset="0"/>
              </a:rPr>
              <a:t>độ</a:t>
            </a:r>
            <a:r>
              <a:rPr lang="en-US" dirty="0">
                <a:effectLst/>
                <a:ea typeface="Times New Roman" panose="02020603050405020304" pitchFamily="18" charset="0"/>
              </a:rPr>
              <a:t> </a:t>
            </a:r>
            <a:r>
              <a:rPr lang="en-US" dirty="0" err="1">
                <a:effectLst/>
                <a:ea typeface="Times New Roman" panose="02020603050405020304" pitchFamily="18" charset="0"/>
              </a:rPr>
              <a:t>cao</a:t>
            </a:r>
            <a:r>
              <a:rPr lang="en-US" dirty="0">
                <a:effectLst/>
                <a:ea typeface="Times New Roman" panose="02020603050405020304" pitchFamily="18" charset="0"/>
              </a:rPr>
              <a:t>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cân</a:t>
            </a:r>
            <a:r>
              <a:rPr lang="en-US" dirty="0">
                <a:effectLst/>
                <a:ea typeface="Times New Roman" panose="02020603050405020304" pitchFamily="18" charset="0"/>
              </a:rPr>
              <a:t> </a:t>
            </a:r>
            <a:r>
              <a:rPr lang="en-US" dirty="0" err="1">
                <a:effectLst/>
                <a:ea typeface="Times New Roman" panose="02020603050405020304" pitchFamily="18" charset="0"/>
              </a:rPr>
              <a:t>bằng</a:t>
            </a:r>
            <a:r>
              <a:rPr lang="en-US" dirty="0">
                <a:effectLst/>
                <a:ea typeface="Times New Roman" panose="02020603050405020304" pitchFamily="18" charset="0"/>
              </a:rPr>
              <a:t> </a:t>
            </a:r>
            <a:r>
              <a:rPr lang="en-US" dirty="0" err="1">
                <a:effectLst/>
                <a:ea typeface="Times New Roman" panose="02020603050405020304" pitchFamily="18" charset="0"/>
              </a:rPr>
              <a:t>khi</a:t>
            </a:r>
            <a:r>
              <a:rPr lang="en-US" dirty="0">
                <a:effectLst/>
                <a:ea typeface="Times New Roman" panose="02020603050405020304" pitchFamily="18" charset="0"/>
              </a:rPr>
              <a:t> </a:t>
            </a:r>
            <a:r>
              <a:rPr lang="en-US" dirty="0" err="1">
                <a:effectLst/>
                <a:ea typeface="Times New Roman" panose="02020603050405020304" pitchFamily="18" charset="0"/>
              </a:rPr>
              <a:t>thực</a:t>
            </a:r>
            <a:r>
              <a:rPr lang="en-US" dirty="0">
                <a:effectLst/>
                <a:ea typeface="Times New Roman" panose="02020603050405020304" pitchFamily="18" charset="0"/>
              </a:rPr>
              <a:t> </a:t>
            </a:r>
            <a:r>
              <a:rPr lang="en-US" dirty="0" err="1">
                <a:effectLst/>
                <a:ea typeface="Times New Roman" panose="02020603050405020304" pitchFamily="18" charset="0"/>
              </a:rPr>
              <a:t>hiện</a:t>
            </a:r>
            <a:r>
              <a:rPr lang="en-US" dirty="0">
                <a:effectLst/>
                <a:ea typeface="Times New Roman" panose="02020603050405020304" pitchFamily="18" charset="0"/>
              </a:rPr>
              <a:t> </a:t>
            </a:r>
            <a:r>
              <a:rPr lang="en-US" dirty="0" err="1">
                <a:effectLst/>
                <a:ea typeface="Times New Roman" panose="02020603050405020304" pitchFamily="18" charset="0"/>
              </a:rPr>
              <a:t>hành</a:t>
            </a:r>
            <a:r>
              <a:rPr lang="en-US" dirty="0">
                <a:effectLst/>
                <a:ea typeface="Times New Roman" panose="02020603050405020304" pitchFamily="18" charset="0"/>
              </a:rPr>
              <a:t> </a:t>
            </a:r>
            <a:r>
              <a:rPr lang="en-US" dirty="0" err="1">
                <a:effectLst/>
                <a:ea typeface="Times New Roman" panose="02020603050405020304" pitchFamily="18" charset="0"/>
              </a:rPr>
              <a:t>trình</a:t>
            </a:r>
            <a:r>
              <a:rPr lang="en-US" dirty="0">
                <a:effectLst/>
                <a:ea typeface="Times New Roman" panose="02020603050405020304" pitchFamily="18" charset="0"/>
              </a:rPr>
              <a:t> bay.</a:t>
            </a:r>
          </a:p>
        </p:txBody>
      </p:sp>
      <p:pic>
        <p:nvPicPr>
          <p:cNvPr id="12" name="Picture 11" descr="Graphical user interface, application&#10;&#10;Description automatically generated">
            <a:extLst>
              <a:ext uri="{FF2B5EF4-FFF2-40B4-BE49-F238E27FC236}">
                <a16:creationId xmlns:a16="http://schemas.microsoft.com/office/drawing/2014/main" id="{828EF0C0-CA43-295C-A108-9F69126248C1}"/>
              </a:ext>
            </a:extLst>
          </p:cNvPr>
          <p:cNvPicPr>
            <a:picLocks noChangeAspect="1"/>
          </p:cNvPicPr>
          <p:nvPr/>
        </p:nvPicPr>
        <p:blipFill rotWithShape="1">
          <a:blip r:embed="rId2"/>
          <a:srcRect l="12179" t="31689" r="41667" b="19089"/>
          <a:stretch/>
        </p:blipFill>
        <p:spPr bwMode="auto">
          <a:xfrm>
            <a:off x="6794478" y="3272341"/>
            <a:ext cx="4529257" cy="2570482"/>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A902A92B-9410-38B8-13EB-893E8C7D4A2A}"/>
              </a:ext>
            </a:extLst>
          </p:cNvPr>
          <p:cNvSpPr txBox="1"/>
          <p:nvPr/>
        </p:nvSpPr>
        <p:spPr>
          <a:xfrm>
            <a:off x="6172199" y="5868042"/>
            <a:ext cx="5613953" cy="338554"/>
          </a:xfrm>
          <a:prstGeom prst="rect">
            <a:avLst/>
          </a:prstGeom>
          <a:noFill/>
        </p:spPr>
        <p:txBody>
          <a:bodyPr wrap="square">
            <a:spAutoFit/>
          </a:bodyPr>
          <a:lstStyle/>
          <a:p>
            <a:pPr algn="ct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1.1: </a:t>
            </a:r>
            <a:r>
              <a:rPr lang="en-US" sz="1600" dirty="0" err="1">
                <a:effectLst/>
                <a:latin typeface="Arial" panose="020B0604020202020204" pitchFamily="34" charset="0"/>
                <a:ea typeface="Times New Roman" panose="02020603050405020304" pitchFamily="18" charset="0"/>
                <a:cs typeface="Arial" panose="020B0604020202020204" pitchFamily="34" charset="0"/>
              </a:rPr>
              <a:t>Thị</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phần</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đầu</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tư</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vào</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lĩnh</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vực</a:t>
            </a:r>
            <a:r>
              <a:rPr lang="en-US" sz="1600" dirty="0">
                <a:effectLst/>
                <a:latin typeface="Arial" panose="020B0604020202020204" pitchFamily="34" charset="0"/>
                <a:ea typeface="Times New Roman" panose="02020603050405020304" pitchFamily="18" charset="0"/>
                <a:cs typeface="Arial" panose="020B0604020202020204" pitchFamily="34" charset="0"/>
              </a:rPr>
              <a:t> drone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đến</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năm</a:t>
            </a:r>
            <a:r>
              <a:rPr lang="en-US" sz="1600" dirty="0">
                <a:effectLst/>
                <a:latin typeface="Arial" panose="020B0604020202020204" pitchFamily="34" charset="0"/>
                <a:ea typeface="Times New Roman" panose="02020603050405020304" pitchFamily="18" charset="0"/>
                <a:cs typeface="Arial" panose="020B0604020202020204" pitchFamily="34" charset="0"/>
              </a:rPr>
              <a:t> 2021</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78351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C98A0-869A-0D2D-665E-95F9700F51EA}"/>
              </a:ext>
            </a:extLst>
          </p:cNvPr>
          <p:cNvSpPr>
            <a:spLocks noGrp="1"/>
          </p:cNvSpPr>
          <p:nvPr>
            <p:ph type="body" sz="quarter" idx="13"/>
          </p:nvPr>
        </p:nvSpPr>
        <p:spPr/>
        <p:txBody>
          <a:bodyPr/>
          <a:lstStyle/>
          <a:p>
            <a:pPr marR="0" lvl="0" algn="l" defTabSz="914400" rtl="0" eaLnBrk="1" fontAlgn="auto" latinLnBrk="0" hangingPunct="1">
              <a:lnSpc>
                <a:spcPct val="90000"/>
              </a:lnSpc>
              <a:spcBef>
                <a:spcPts val="1000"/>
              </a:spcBef>
              <a:spcAft>
                <a:spcPts val="0"/>
              </a:spcAft>
              <a:buClrTx/>
              <a:buSzTx/>
              <a:buFont typeface="+mj-lt"/>
              <a:buAutoNum type="arabicPeriod" startAt="5"/>
              <a:tabLst/>
              <a:defRPr/>
            </a:pP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Kết</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quả</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đánh</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giá</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Date Placeholder 2">
            <a:extLst>
              <a:ext uri="{FF2B5EF4-FFF2-40B4-BE49-F238E27FC236}">
                <a16:creationId xmlns:a16="http://schemas.microsoft.com/office/drawing/2014/main" id="{83E8C78B-90F1-82FC-67F5-EB8CE938648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D9D24E4D-5552-F374-C8A7-E641175B2DA2}"/>
              </a:ext>
            </a:extLst>
          </p:cNvPr>
          <p:cNvSpPr>
            <a:spLocks noGrp="1"/>
          </p:cNvSpPr>
          <p:nvPr>
            <p:ph type="sldNum" sz="quarter" idx="16"/>
          </p:nvPr>
        </p:nvSpPr>
        <p:spPr/>
        <p:txBody>
          <a:bodyPr/>
          <a:lstStyle/>
          <a:p>
            <a:fld id="{2BA667B7-7BA5-4DB2-A058-B66A386C003C}" type="slidenum">
              <a:rPr lang="en-SG" smtClean="0"/>
              <a:t>30</a:t>
            </a:fld>
            <a:endParaRPr lang="en-SG"/>
          </a:p>
        </p:txBody>
      </p:sp>
      <p:sp>
        <p:nvSpPr>
          <p:cNvPr id="5" name="Content Placeholder 4">
            <a:extLst>
              <a:ext uri="{FF2B5EF4-FFF2-40B4-BE49-F238E27FC236}">
                <a16:creationId xmlns:a16="http://schemas.microsoft.com/office/drawing/2014/main" id="{0F2FF354-D120-350E-7CE6-C5CBDF716BBC}"/>
              </a:ext>
            </a:extLst>
          </p:cNvPr>
          <p:cNvSpPr>
            <a:spLocks noGrp="1"/>
          </p:cNvSpPr>
          <p:nvPr>
            <p:ph sz="quarter" idx="17"/>
          </p:nvPr>
        </p:nvSpPr>
        <p:spPr/>
        <p:txBody>
          <a:bodyPr>
            <a:normAutofit/>
          </a:bodyPr>
          <a:lstStyle/>
          <a:p>
            <a:pPr marL="0" indent="0">
              <a:buNone/>
            </a:pPr>
            <a:r>
              <a:rPr lang="en-US" sz="2200" b="1"/>
              <a:t>5.3 </a:t>
            </a:r>
            <a:r>
              <a:rPr lang="en-US" sz="2200" b="1" dirty="0" err="1"/>
              <a:t>Đánh</a:t>
            </a:r>
            <a:r>
              <a:rPr lang="en-US" sz="2200" b="1" dirty="0"/>
              <a:t> </a:t>
            </a:r>
            <a:r>
              <a:rPr lang="en-US" sz="2200" b="1" err="1"/>
              <a:t>giá</a:t>
            </a:r>
            <a:r>
              <a:rPr lang="en-US" sz="2200" b="1"/>
              <a:t> bộ điều khiển PID</a:t>
            </a:r>
            <a:endParaRPr lang="en-US" sz="2200" b="1" dirty="0"/>
          </a:p>
          <a:p>
            <a:pPr marL="0" indent="0" algn="just">
              <a:buNone/>
            </a:pPr>
            <a:r>
              <a:rPr lang="en-US">
                <a:effectLst/>
                <a:ea typeface="Times New Roman" panose="02020603050405020304" pitchFamily="18" charset="0"/>
              </a:rPr>
              <a:t>- Bộ điều khiển PID áp dụng cho mô hình Drone để điều khiển giữ độ cao và vị trí. </a:t>
            </a:r>
            <a:endParaRPr lang="en-US" dirty="0">
              <a:effectLst/>
              <a:ea typeface="Times New Roman" panose="02020603050405020304" pitchFamily="18" charset="0"/>
            </a:endParaRPr>
          </a:p>
        </p:txBody>
      </p:sp>
      <p:sp>
        <p:nvSpPr>
          <p:cNvPr id="16" name="TextBox 15">
            <a:extLst>
              <a:ext uri="{FF2B5EF4-FFF2-40B4-BE49-F238E27FC236}">
                <a16:creationId xmlns:a16="http://schemas.microsoft.com/office/drawing/2014/main" id="{EEE8B301-17CC-9DF4-8419-1438E38A87C5}"/>
              </a:ext>
            </a:extLst>
          </p:cNvPr>
          <p:cNvSpPr txBox="1"/>
          <p:nvPr/>
        </p:nvSpPr>
        <p:spPr>
          <a:xfrm>
            <a:off x="760556" y="5619288"/>
            <a:ext cx="5175267" cy="646331"/>
          </a:xfrm>
          <a:prstGeom prst="rect">
            <a:avLst/>
          </a:prstGeom>
          <a:noFill/>
        </p:spPr>
        <p:txBody>
          <a:bodyPr wrap="square">
            <a:spAutoFit/>
          </a:bodyPr>
          <a:lstStyle/>
          <a:p>
            <a:pPr algn="ctr">
              <a:spcAft>
                <a:spcPts val="1000"/>
              </a:spcAft>
            </a:pPr>
            <a:r>
              <a:rPr lang="en-US" sz="1800">
                <a:effectLst/>
                <a:latin typeface="Arial" panose="020B0604020202020204" pitchFamily="34" charset="0"/>
                <a:ea typeface="Times New Roman" panose="02020603050405020304" pitchFamily="18" charset="0"/>
                <a:cs typeface="Arial" panose="020B0604020202020204" pitchFamily="34" charset="0"/>
              </a:rPr>
              <a:t>Hình 5.4: Kết quả thực tế quadcopter giữ độ cao và vị trí</a:t>
            </a:r>
          </a:p>
        </p:txBody>
      </p:sp>
      <p:pic>
        <p:nvPicPr>
          <p:cNvPr id="7" name="Picture 6">
            <a:extLst>
              <a:ext uri="{FF2B5EF4-FFF2-40B4-BE49-F238E27FC236}">
                <a16:creationId xmlns:a16="http://schemas.microsoft.com/office/drawing/2014/main" id="{F98140A3-A9E4-135D-EF57-68E134843B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1714" y="2165390"/>
            <a:ext cx="3599815" cy="3477895"/>
          </a:xfrm>
          <a:prstGeom prst="rect">
            <a:avLst/>
          </a:prstGeom>
          <a:noFill/>
        </p:spPr>
      </p:pic>
      <p:pic>
        <p:nvPicPr>
          <p:cNvPr id="12" name="Content Placeholder 11">
            <a:extLst>
              <a:ext uri="{FF2B5EF4-FFF2-40B4-BE49-F238E27FC236}">
                <a16:creationId xmlns:a16="http://schemas.microsoft.com/office/drawing/2014/main" id="{E2E51619-EAF6-F2EE-0823-41CD7BFAFA65}"/>
              </a:ext>
            </a:extLst>
          </p:cNvPr>
          <p:cNvPicPr>
            <a:picLocks noGrp="1" noChangeAspect="1"/>
          </p:cNvPicPr>
          <p:nvPr>
            <p:ph sz="quarter" idx="18"/>
          </p:nvPr>
        </p:nvPicPr>
        <p:blipFill>
          <a:blip r:embed="rId4">
            <a:extLst>
              <a:ext uri="{28A0092B-C50C-407E-A947-70E740481C1C}">
                <a14:useLocalDpi xmlns:a14="http://schemas.microsoft.com/office/drawing/2010/main" val="0"/>
              </a:ext>
            </a:extLst>
          </a:blip>
          <a:srcRect/>
          <a:stretch>
            <a:fillRect/>
          </a:stretch>
        </p:blipFill>
        <p:spPr bwMode="auto">
          <a:xfrm>
            <a:off x="6287282" y="1679336"/>
            <a:ext cx="5383235" cy="4035902"/>
          </a:xfrm>
          <a:prstGeom prst="rect">
            <a:avLst/>
          </a:prstGeom>
          <a:noFill/>
        </p:spPr>
      </p:pic>
      <p:sp>
        <p:nvSpPr>
          <p:cNvPr id="17" name="TextBox 16">
            <a:extLst>
              <a:ext uri="{FF2B5EF4-FFF2-40B4-BE49-F238E27FC236}">
                <a16:creationId xmlns:a16="http://schemas.microsoft.com/office/drawing/2014/main" id="{A87081D6-308A-5D92-B491-081FA98F7DEB}"/>
              </a:ext>
            </a:extLst>
          </p:cNvPr>
          <p:cNvSpPr txBox="1"/>
          <p:nvPr/>
        </p:nvSpPr>
        <p:spPr>
          <a:xfrm>
            <a:off x="5935823" y="5795128"/>
            <a:ext cx="6097554" cy="369332"/>
          </a:xfrm>
          <a:prstGeom prst="rect">
            <a:avLst/>
          </a:prstGeom>
          <a:noFill/>
        </p:spPr>
        <p:txBody>
          <a:bodyPr wrap="square">
            <a:spAutoFit/>
          </a:bodyPr>
          <a:lstStyle/>
          <a:p>
            <a:pPr algn="ctr">
              <a:spcAft>
                <a:spcPts val="1000"/>
              </a:spcAft>
            </a:pPr>
            <a:r>
              <a:rPr lang="en-US" sz="1800">
                <a:effectLst/>
                <a:latin typeface="Arial" panose="020B0604020202020204" pitchFamily="34" charset="0"/>
                <a:ea typeface="Times New Roman" panose="02020603050405020304" pitchFamily="18" charset="0"/>
                <a:cs typeface="Arial" panose="020B0604020202020204" pitchFamily="34" charset="0"/>
              </a:rPr>
              <a:t>Hình 5.5: Kết quả bộ điều khiển PID giữ độ cao</a:t>
            </a:r>
            <a:endParaRPr lang="en-US" sz="120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82172270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C98A0-869A-0D2D-665E-95F9700F51EA}"/>
              </a:ext>
            </a:extLst>
          </p:cNvPr>
          <p:cNvSpPr>
            <a:spLocks noGrp="1"/>
          </p:cNvSpPr>
          <p:nvPr>
            <p:ph type="body" sz="quarter" idx="13"/>
          </p:nvPr>
        </p:nvSpPr>
        <p:spPr/>
        <p:txBody>
          <a:bodyPr/>
          <a:lstStyle/>
          <a:p>
            <a:pPr marR="0" lvl="0" algn="l" defTabSz="914400" rtl="0" eaLnBrk="1" fontAlgn="auto" latinLnBrk="0" hangingPunct="1">
              <a:lnSpc>
                <a:spcPct val="90000"/>
              </a:lnSpc>
              <a:spcBef>
                <a:spcPts val="1000"/>
              </a:spcBef>
              <a:spcAft>
                <a:spcPts val="0"/>
              </a:spcAft>
              <a:buClrTx/>
              <a:buSzTx/>
              <a:buFont typeface="+mj-lt"/>
              <a:buAutoNum type="arabicPeriod" startAt="5"/>
              <a:tabLst/>
              <a:defRPr/>
            </a:pP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Kết</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quả</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đánh</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giá</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Date Placeholder 2">
            <a:extLst>
              <a:ext uri="{FF2B5EF4-FFF2-40B4-BE49-F238E27FC236}">
                <a16:creationId xmlns:a16="http://schemas.microsoft.com/office/drawing/2014/main" id="{83E8C78B-90F1-82FC-67F5-EB8CE938648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D9D24E4D-5552-F374-C8A7-E641175B2DA2}"/>
              </a:ext>
            </a:extLst>
          </p:cNvPr>
          <p:cNvSpPr>
            <a:spLocks noGrp="1"/>
          </p:cNvSpPr>
          <p:nvPr>
            <p:ph type="sldNum" sz="quarter" idx="16"/>
          </p:nvPr>
        </p:nvSpPr>
        <p:spPr/>
        <p:txBody>
          <a:bodyPr/>
          <a:lstStyle/>
          <a:p>
            <a:fld id="{2BA667B7-7BA5-4DB2-A058-B66A386C003C}" type="slidenum">
              <a:rPr lang="en-SG" smtClean="0"/>
              <a:t>31</a:t>
            </a:fld>
            <a:endParaRPr lang="en-SG"/>
          </a:p>
        </p:txBody>
      </p:sp>
      <p:sp>
        <p:nvSpPr>
          <p:cNvPr id="5" name="Content Placeholder 4">
            <a:extLst>
              <a:ext uri="{FF2B5EF4-FFF2-40B4-BE49-F238E27FC236}">
                <a16:creationId xmlns:a16="http://schemas.microsoft.com/office/drawing/2014/main" id="{0F2FF354-D120-350E-7CE6-C5CBDF716BBC}"/>
              </a:ext>
            </a:extLst>
          </p:cNvPr>
          <p:cNvSpPr>
            <a:spLocks noGrp="1"/>
          </p:cNvSpPr>
          <p:nvPr>
            <p:ph sz="quarter" idx="17"/>
          </p:nvPr>
        </p:nvSpPr>
        <p:spPr/>
        <p:txBody>
          <a:bodyPr>
            <a:normAutofit/>
          </a:bodyPr>
          <a:lstStyle/>
          <a:p>
            <a:pPr marL="0" indent="0">
              <a:buNone/>
            </a:pPr>
            <a:r>
              <a:rPr lang="en-US" sz="2200" b="1"/>
              <a:t>5.4 </a:t>
            </a:r>
            <a:r>
              <a:rPr lang="en-US" sz="2200" b="1" dirty="0" err="1"/>
              <a:t>Đánh</a:t>
            </a:r>
            <a:r>
              <a:rPr lang="en-US" sz="2200" b="1" dirty="0"/>
              <a:t> </a:t>
            </a:r>
            <a:r>
              <a:rPr lang="en-US" sz="2200" b="1" err="1"/>
              <a:t>giá</a:t>
            </a:r>
            <a:r>
              <a:rPr lang="en-US" sz="2200" b="1"/>
              <a:t> về độ ổn định của Drone</a:t>
            </a:r>
          </a:p>
          <a:p>
            <a:pPr marL="0" indent="0">
              <a:buNone/>
            </a:pPr>
            <a:endParaRPr lang="en-US" sz="2200" b="1" dirty="0"/>
          </a:p>
        </p:txBody>
      </p:sp>
      <p:pic>
        <p:nvPicPr>
          <p:cNvPr id="6" name="Picture 5" descr="Chart&#10;&#10;Description automatically generated">
            <a:extLst>
              <a:ext uri="{FF2B5EF4-FFF2-40B4-BE49-F238E27FC236}">
                <a16:creationId xmlns:a16="http://schemas.microsoft.com/office/drawing/2014/main" id="{FEF97BFD-5DB7-ACAB-8C52-FF46DC9D5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86" y="1677880"/>
            <a:ext cx="5358473" cy="4018658"/>
          </a:xfrm>
          <a:prstGeom prst="rect">
            <a:avLst/>
          </a:prstGeom>
        </p:spPr>
      </p:pic>
      <p:sp>
        <p:nvSpPr>
          <p:cNvPr id="10" name="TextBox 9">
            <a:extLst>
              <a:ext uri="{FF2B5EF4-FFF2-40B4-BE49-F238E27FC236}">
                <a16:creationId xmlns:a16="http://schemas.microsoft.com/office/drawing/2014/main" id="{9A42D52A-5B29-CF1C-5DA1-92EE3B7AC6F8}"/>
              </a:ext>
            </a:extLst>
          </p:cNvPr>
          <p:cNvSpPr txBox="1"/>
          <p:nvPr/>
        </p:nvSpPr>
        <p:spPr>
          <a:xfrm>
            <a:off x="164323" y="5702111"/>
            <a:ext cx="6097554" cy="369332"/>
          </a:xfrm>
          <a:prstGeom prst="rect">
            <a:avLst/>
          </a:prstGeom>
          <a:noFill/>
        </p:spPr>
        <p:txBody>
          <a:bodyPr wrap="square">
            <a:spAutoFit/>
          </a:bodyPr>
          <a:lstStyle/>
          <a:p>
            <a:pPr algn="ctr">
              <a:spcAft>
                <a:spcPts val="1000"/>
              </a:spcAft>
            </a:pPr>
            <a:r>
              <a:rPr lang="en-US" sz="1800">
                <a:effectLst/>
                <a:latin typeface="Arial" panose="020B0604020202020204" pitchFamily="34" charset="0"/>
                <a:ea typeface="Times New Roman" panose="02020603050405020304" pitchFamily="18" charset="0"/>
                <a:cs typeface="Arial" panose="020B0604020202020204" pitchFamily="34" charset="0"/>
              </a:rPr>
              <a:t>Hình 5.6: Đồ thị thể hiện góc Roll khi bay trong thực tế</a:t>
            </a:r>
            <a:endParaRPr lang="en-US" sz="120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13" name="Content Placeholder 12" descr="Chart&#10;&#10;Description automatically generated">
            <a:extLst>
              <a:ext uri="{FF2B5EF4-FFF2-40B4-BE49-F238E27FC236}">
                <a16:creationId xmlns:a16="http://schemas.microsoft.com/office/drawing/2014/main" id="{19AD83AA-1E15-6F8E-F119-550416112E63}"/>
              </a:ext>
            </a:extLst>
          </p:cNvPr>
          <p:cNvPicPr>
            <a:picLocks noGrp="1" noChangeAspect="1"/>
          </p:cNvPicPr>
          <p:nvPr>
            <p:ph sz="quarter" idx="18"/>
          </p:nvPr>
        </p:nvPicPr>
        <p:blipFill>
          <a:blip r:embed="rId4">
            <a:extLst>
              <a:ext uri="{28A0092B-C50C-407E-A947-70E740481C1C}">
                <a14:useLocalDpi xmlns:a14="http://schemas.microsoft.com/office/drawing/2010/main" val="0"/>
              </a:ext>
            </a:extLst>
          </a:blip>
          <a:stretch>
            <a:fillRect/>
          </a:stretch>
        </p:blipFill>
        <p:spPr>
          <a:xfrm>
            <a:off x="6172200" y="1592263"/>
            <a:ext cx="5613400" cy="4210049"/>
          </a:xfrm>
          <a:prstGeom prst="rect">
            <a:avLst/>
          </a:prstGeom>
        </p:spPr>
      </p:pic>
      <p:sp>
        <p:nvSpPr>
          <p:cNvPr id="16" name="TextBox 15">
            <a:extLst>
              <a:ext uri="{FF2B5EF4-FFF2-40B4-BE49-F238E27FC236}">
                <a16:creationId xmlns:a16="http://schemas.microsoft.com/office/drawing/2014/main" id="{726E93F6-E119-E85D-D307-27F572F9D15D}"/>
              </a:ext>
            </a:extLst>
          </p:cNvPr>
          <p:cNvSpPr txBox="1"/>
          <p:nvPr/>
        </p:nvSpPr>
        <p:spPr>
          <a:xfrm>
            <a:off x="5930123" y="5875934"/>
            <a:ext cx="6097554" cy="369332"/>
          </a:xfrm>
          <a:prstGeom prst="rect">
            <a:avLst/>
          </a:prstGeom>
          <a:noFill/>
        </p:spPr>
        <p:txBody>
          <a:bodyPr wrap="square">
            <a:spAutoFit/>
          </a:bodyPr>
          <a:lstStyle/>
          <a:p>
            <a:pPr algn="ctr">
              <a:spcAft>
                <a:spcPts val="1000"/>
              </a:spcAft>
            </a:pPr>
            <a:r>
              <a:rPr lang="en-US" sz="1800">
                <a:effectLst/>
                <a:latin typeface="Arial" panose="020B0604020202020204" pitchFamily="34" charset="0"/>
                <a:ea typeface="Times New Roman" panose="02020603050405020304" pitchFamily="18" charset="0"/>
                <a:cs typeface="Arial" panose="020B0604020202020204" pitchFamily="34" charset="0"/>
              </a:rPr>
              <a:t>Hình 5.7: Đồ thị thể hiện góc Pitch khi bay trong thực tế</a:t>
            </a:r>
            <a:endParaRPr lang="en-US" sz="120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5648103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C98A0-869A-0D2D-665E-95F9700F51EA}"/>
              </a:ext>
            </a:extLst>
          </p:cNvPr>
          <p:cNvSpPr>
            <a:spLocks noGrp="1"/>
          </p:cNvSpPr>
          <p:nvPr>
            <p:ph type="body" sz="quarter" idx="13"/>
          </p:nvPr>
        </p:nvSpPr>
        <p:spPr/>
        <p:txBody>
          <a:bodyPr/>
          <a:lstStyle/>
          <a:p>
            <a:pPr marR="0" lvl="0" algn="l" defTabSz="914400" rtl="0" eaLnBrk="1" fontAlgn="auto" latinLnBrk="0" hangingPunct="1">
              <a:lnSpc>
                <a:spcPct val="90000"/>
              </a:lnSpc>
              <a:spcBef>
                <a:spcPts val="1000"/>
              </a:spcBef>
              <a:spcAft>
                <a:spcPts val="0"/>
              </a:spcAft>
              <a:buClrTx/>
              <a:buSzTx/>
              <a:buFont typeface="+mj-lt"/>
              <a:buAutoNum type="arabicPeriod" startAt="5"/>
              <a:tabLst/>
              <a:defRPr/>
            </a:pP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Kết</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quả</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đánh</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giá</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Date Placeholder 2">
            <a:extLst>
              <a:ext uri="{FF2B5EF4-FFF2-40B4-BE49-F238E27FC236}">
                <a16:creationId xmlns:a16="http://schemas.microsoft.com/office/drawing/2014/main" id="{83E8C78B-90F1-82FC-67F5-EB8CE938648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D9D24E4D-5552-F374-C8A7-E641175B2DA2}"/>
              </a:ext>
            </a:extLst>
          </p:cNvPr>
          <p:cNvSpPr>
            <a:spLocks noGrp="1"/>
          </p:cNvSpPr>
          <p:nvPr>
            <p:ph type="sldNum" sz="quarter" idx="16"/>
          </p:nvPr>
        </p:nvSpPr>
        <p:spPr/>
        <p:txBody>
          <a:bodyPr/>
          <a:lstStyle/>
          <a:p>
            <a:fld id="{2BA667B7-7BA5-4DB2-A058-B66A386C003C}" type="slidenum">
              <a:rPr lang="en-SG" smtClean="0"/>
              <a:t>32</a:t>
            </a:fld>
            <a:endParaRPr lang="en-SG"/>
          </a:p>
        </p:txBody>
      </p:sp>
      <p:sp>
        <p:nvSpPr>
          <p:cNvPr id="5" name="Content Placeholder 4">
            <a:extLst>
              <a:ext uri="{FF2B5EF4-FFF2-40B4-BE49-F238E27FC236}">
                <a16:creationId xmlns:a16="http://schemas.microsoft.com/office/drawing/2014/main" id="{0F2FF354-D120-350E-7CE6-C5CBDF716BBC}"/>
              </a:ext>
            </a:extLst>
          </p:cNvPr>
          <p:cNvSpPr>
            <a:spLocks noGrp="1"/>
          </p:cNvSpPr>
          <p:nvPr>
            <p:ph sz="quarter" idx="17"/>
          </p:nvPr>
        </p:nvSpPr>
        <p:spPr/>
        <p:txBody>
          <a:bodyPr>
            <a:normAutofit/>
          </a:bodyPr>
          <a:lstStyle/>
          <a:p>
            <a:pPr marL="0" indent="0">
              <a:buNone/>
            </a:pPr>
            <a:r>
              <a:rPr lang="en-US" sz="2200" b="1"/>
              <a:t>5.4 </a:t>
            </a:r>
            <a:r>
              <a:rPr lang="en-US" sz="2200" b="1" dirty="0" err="1"/>
              <a:t>Đánh</a:t>
            </a:r>
            <a:r>
              <a:rPr lang="en-US" sz="2200" b="1" dirty="0"/>
              <a:t> </a:t>
            </a:r>
            <a:r>
              <a:rPr lang="en-US" sz="2200" b="1" err="1"/>
              <a:t>giá</a:t>
            </a:r>
            <a:r>
              <a:rPr lang="en-US" sz="2200" b="1"/>
              <a:t> về độ ổn định của Drone</a:t>
            </a:r>
          </a:p>
          <a:p>
            <a:pPr marL="0" indent="0">
              <a:buNone/>
            </a:pPr>
            <a:endParaRPr lang="en-US" sz="2200" b="1" dirty="0"/>
          </a:p>
        </p:txBody>
      </p:sp>
      <p:sp>
        <p:nvSpPr>
          <p:cNvPr id="10" name="TextBox 9">
            <a:extLst>
              <a:ext uri="{FF2B5EF4-FFF2-40B4-BE49-F238E27FC236}">
                <a16:creationId xmlns:a16="http://schemas.microsoft.com/office/drawing/2014/main" id="{9A42D52A-5B29-CF1C-5DA1-92EE3B7AC6F8}"/>
              </a:ext>
            </a:extLst>
          </p:cNvPr>
          <p:cNvSpPr txBox="1"/>
          <p:nvPr/>
        </p:nvSpPr>
        <p:spPr>
          <a:xfrm>
            <a:off x="304298" y="5655944"/>
            <a:ext cx="5499359" cy="646331"/>
          </a:xfrm>
          <a:prstGeom prst="rect">
            <a:avLst/>
          </a:prstGeom>
          <a:noFill/>
        </p:spPr>
        <p:txBody>
          <a:bodyPr wrap="square">
            <a:spAutoFit/>
          </a:bodyPr>
          <a:lstStyle/>
          <a:p>
            <a:pPr algn="ctr">
              <a:spcAft>
                <a:spcPts val="1000"/>
              </a:spcAft>
            </a:pPr>
            <a:r>
              <a:rPr lang="en-US" sz="1800">
                <a:effectLst/>
                <a:latin typeface="Arial" panose="020B0604020202020204" pitchFamily="34" charset="0"/>
                <a:ea typeface="Times New Roman" panose="02020603050405020304" pitchFamily="18" charset="0"/>
                <a:cs typeface="Arial" panose="020B0604020202020204" pitchFamily="34" charset="0"/>
              </a:rPr>
              <a:t>Hình 5.8: Đồ thị thể hiện độ dịch chuyển Quadcopter theo trục x</a:t>
            </a:r>
            <a:endParaRPr lang="en-US" sz="120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7" name="Picture 6" descr="Chart&#10;&#10;Description automatically generated">
            <a:extLst>
              <a:ext uri="{FF2B5EF4-FFF2-40B4-BE49-F238E27FC236}">
                <a16:creationId xmlns:a16="http://schemas.microsoft.com/office/drawing/2014/main" id="{DE71FC90-D8B3-A60C-7544-7A16E7A2C5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10" y="1665724"/>
            <a:ext cx="5226603" cy="3919760"/>
          </a:xfrm>
          <a:prstGeom prst="rect">
            <a:avLst/>
          </a:prstGeom>
        </p:spPr>
      </p:pic>
      <p:pic>
        <p:nvPicPr>
          <p:cNvPr id="14" name="Content Placeholder 13" descr="Chart&#10;&#10;Description automatically generated">
            <a:extLst>
              <a:ext uri="{FF2B5EF4-FFF2-40B4-BE49-F238E27FC236}">
                <a16:creationId xmlns:a16="http://schemas.microsoft.com/office/drawing/2014/main" id="{A118B411-975A-1D09-957E-BD0B3C35936A}"/>
              </a:ext>
            </a:extLst>
          </p:cNvPr>
          <p:cNvPicPr>
            <a:picLocks noGrp="1" noChangeAspect="1"/>
          </p:cNvPicPr>
          <p:nvPr>
            <p:ph sz="quarter" idx="18"/>
          </p:nvPr>
        </p:nvPicPr>
        <p:blipFill>
          <a:blip r:embed="rId4">
            <a:extLst>
              <a:ext uri="{28A0092B-C50C-407E-A947-70E740481C1C}">
                <a14:useLocalDpi xmlns:a14="http://schemas.microsoft.com/office/drawing/2010/main" val="0"/>
              </a:ext>
            </a:extLst>
          </a:blip>
          <a:stretch>
            <a:fillRect/>
          </a:stretch>
        </p:blipFill>
        <p:spPr>
          <a:xfrm>
            <a:off x="6181017" y="1469353"/>
            <a:ext cx="5613400" cy="4210049"/>
          </a:xfrm>
          <a:prstGeom prst="rect">
            <a:avLst/>
          </a:prstGeom>
        </p:spPr>
      </p:pic>
      <p:sp>
        <p:nvSpPr>
          <p:cNvPr id="18" name="TextBox 17">
            <a:extLst>
              <a:ext uri="{FF2B5EF4-FFF2-40B4-BE49-F238E27FC236}">
                <a16:creationId xmlns:a16="http://schemas.microsoft.com/office/drawing/2014/main" id="{D47096D3-AC1C-AB11-552A-BE7BD2AA9223}"/>
              </a:ext>
            </a:extLst>
          </p:cNvPr>
          <p:cNvSpPr txBox="1"/>
          <p:nvPr/>
        </p:nvSpPr>
        <p:spPr>
          <a:xfrm>
            <a:off x="6279507" y="5720812"/>
            <a:ext cx="5416420" cy="646331"/>
          </a:xfrm>
          <a:prstGeom prst="rect">
            <a:avLst/>
          </a:prstGeom>
          <a:noFill/>
        </p:spPr>
        <p:txBody>
          <a:bodyPr wrap="square">
            <a:spAutoFit/>
          </a:bodyPr>
          <a:lstStyle/>
          <a:p>
            <a:pPr algn="ctr">
              <a:spcAft>
                <a:spcPts val="1000"/>
              </a:spcAft>
            </a:pPr>
            <a:r>
              <a:rPr lang="en-US" sz="1800">
                <a:effectLst/>
                <a:latin typeface="Arial" panose="020B0604020202020204" pitchFamily="34" charset="0"/>
                <a:ea typeface="Times New Roman" panose="02020603050405020304" pitchFamily="18" charset="0"/>
                <a:cs typeface="Arial" panose="020B0604020202020204" pitchFamily="34" charset="0"/>
              </a:rPr>
              <a:t>Hình 5.10: Đồ thị thể hiện độ dịch chuyển Quadcopter theo trục y</a:t>
            </a:r>
            <a:endParaRPr lang="en-US" sz="120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909868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C98A0-869A-0D2D-665E-95F9700F51EA}"/>
              </a:ext>
            </a:extLst>
          </p:cNvPr>
          <p:cNvSpPr>
            <a:spLocks noGrp="1"/>
          </p:cNvSpPr>
          <p:nvPr>
            <p:ph type="body" sz="quarter" idx="13"/>
          </p:nvPr>
        </p:nvSpPr>
        <p:spPr/>
        <p:txBody>
          <a:bodyPr/>
          <a:lstStyle/>
          <a:p>
            <a:pPr marR="0" lvl="0" algn="l" defTabSz="914400" rtl="0" eaLnBrk="1" fontAlgn="auto" latinLnBrk="0" hangingPunct="1">
              <a:lnSpc>
                <a:spcPct val="90000"/>
              </a:lnSpc>
              <a:spcBef>
                <a:spcPts val="1000"/>
              </a:spcBef>
              <a:spcAft>
                <a:spcPts val="0"/>
              </a:spcAft>
              <a:buClrTx/>
              <a:buSzTx/>
              <a:buFont typeface="+mj-lt"/>
              <a:buAutoNum type="arabicPeriod" startAt="5"/>
              <a:tabLst/>
              <a:defRPr/>
            </a:pP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Kết</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quả</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đánh</a:t>
            </a: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8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giá</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 name="Date Placeholder 2">
            <a:extLst>
              <a:ext uri="{FF2B5EF4-FFF2-40B4-BE49-F238E27FC236}">
                <a16:creationId xmlns:a16="http://schemas.microsoft.com/office/drawing/2014/main" id="{83E8C78B-90F1-82FC-67F5-EB8CE938648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D9D24E4D-5552-F374-C8A7-E641175B2DA2}"/>
              </a:ext>
            </a:extLst>
          </p:cNvPr>
          <p:cNvSpPr>
            <a:spLocks noGrp="1"/>
          </p:cNvSpPr>
          <p:nvPr>
            <p:ph type="sldNum" sz="quarter" idx="16"/>
          </p:nvPr>
        </p:nvSpPr>
        <p:spPr/>
        <p:txBody>
          <a:bodyPr/>
          <a:lstStyle/>
          <a:p>
            <a:fld id="{2BA667B7-7BA5-4DB2-A058-B66A386C003C}" type="slidenum">
              <a:rPr lang="en-SG" smtClean="0"/>
              <a:t>33</a:t>
            </a:fld>
            <a:endParaRPr lang="en-SG"/>
          </a:p>
        </p:txBody>
      </p:sp>
      <p:sp>
        <p:nvSpPr>
          <p:cNvPr id="5" name="Content Placeholder 4">
            <a:extLst>
              <a:ext uri="{FF2B5EF4-FFF2-40B4-BE49-F238E27FC236}">
                <a16:creationId xmlns:a16="http://schemas.microsoft.com/office/drawing/2014/main" id="{0F2FF354-D120-350E-7CE6-C5CBDF716BBC}"/>
              </a:ext>
            </a:extLst>
          </p:cNvPr>
          <p:cNvSpPr>
            <a:spLocks noGrp="1"/>
          </p:cNvSpPr>
          <p:nvPr>
            <p:ph sz="quarter" idx="17"/>
          </p:nvPr>
        </p:nvSpPr>
        <p:spPr/>
        <p:txBody>
          <a:bodyPr>
            <a:normAutofit/>
          </a:bodyPr>
          <a:lstStyle/>
          <a:p>
            <a:pPr marL="0" indent="0">
              <a:lnSpc>
                <a:spcPct val="150000"/>
              </a:lnSpc>
              <a:buNone/>
            </a:pPr>
            <a:r>
              <a:rPr lang="en-US" sz="2200" b="1" dirty="0"/>
              <a:t>5.5 </a:t>
            </a:r>
            <a:r>
              <a:rPr lang="en-US" sz="2200" b="1" dirty="0" err="1"/>
              <a:t>Kết</a:t>
            </a:r>
            <a:r>
              <a:rPr lang="en-US" sz="2200" b="1" dirty="0"/>
              <a:t> </a:t>
            </a:r>
            <a:r>
              <a:rPr lang="en-US" sz="2200" b="1" dirty="0" err="1"/>
              <a:t>luận</a:t>
            </a:r>
            <a:r>
              <a:rPr lang="en-US" sz="2200" b="1" dirty="0"/>
              <a:t> </a:t>
            </a:r>
            <a:r>
              <a:rPr lang="en-US" sz="2200" b="1" dirty="0" err="1"/>
              <a:t>và</a:t>
            </a:r>
            <a:r>
              <a:rPr lang="en-US" sz="2200" b="1" dirty="0"/>
              <a:t> </a:t>
            </a:r>
            <a:r>
              <a:rPr lang="en-US" sz="2200" b="1" dirty="0" err="1"/>
              <a:t>hướng</a:t>
            </a:r>
            <a:r>
              <a:rPr lang="en-US" sz="2200" b="1" dirty="0"/>
              <a:t> </a:t>
            </a:r>
            <a:r>
              <a:rPr lang="en-US" sz="2200" b="1" dirty="0" err="1"/>
              <a:t>phát</a:t>
            </a:r>
            <a:r>
              <a:rPr lang="en-US" sz="2200" b="1" dirty="0"/>
              <a:t> </a:t>
            </a:r>
            <a:r>
              <a:rPr lang="en-US" sz="2200" b="1" dirty="0" err="1"/>
              <a:t>triển</a:t>
            </a:r>
            <a:endParaRPr lang="en-US" sz="2200" b="1" dirty="0"/>
          </a:p>
          <a:p>
            <a:pPr algn="just">
              <a:lnSpc>
                <a:spcPct val="150000"/>
              </a:lnSpc>
              <a:buFont typeface="Wingdings" panose="05000000000000000000" pitchFamily="2" charset="2"/>
              <a:buChar char="v"/>
            </a:pPr>
            <a:r>
              <a:rPr lang="en-US" b="1" dirty="0" err="1">
                <a:effectLst/>
                <a:ea typeface="Times New Roman" panose="02020603050405020304" pitchFamily="18" charset="0"/>
              </a:rPr>
              <a:t>Kết</a:t>
            </a:r>
            <a:r>
              <a:rPr lang="en-US" b="1" dirty="0">
                <a:effectLst/>
                <a:ea typeface="Times New Roman" panose="02020603050405020304" pitchFamily="18" charset="0"/>
              </a:rPr>
              <a:t> </a:t>
            </a:r>
            <a:r>
              <a:rPr lang="en-US" b="1" dirty="0" err="1">
                <a:effectLst/>
                <a:ea typeface="Times New Roman" panose="02020603050405020304" pitchFamily="18" charset="0"/>
              </a:rPr>
              <a:t>luận</a:t>
            </a:r>
            <a:endParaRPr lang="en-US" b="1" dirty="0">
              <a:effectLst/>
              <a:ea typeface="Times New Roman" panose="02020603050405020304" pitchFamily="18" charset="0"/>
            </a:endParaRPr>
          </a:p>
          <a:p>
            <a:pPr marL="0" indent="0" algn="just">
              <a:lnSpc>
                <a:spcPct val="150000"/>
              </a:lnSpc>
              <a:buNone/>
            </a:pPr>
            <a:r>
              <a:rPr lang="en-US">
                <a:effectLst/>
                <a:ea typeface="Times New Roman" panose="02020603050405020304" pitchFamily="18" charset="0"/>
              </a:rPr>
              <a:t>- </a:t>
            </a:r>
            <a:r>
              <a:rPr lang="vi-VN">
                <a:effectLst/>
                <a:ea typeface="Times New Roman" panose="02020603050405020304" pitchFamily="18" charset="0"/>
              </a:rPr>
              <a:t>Thông </a:t>
            </a:r>
            <a:r>
              <a:rPr lang="vi-VN" dirty="0">
                <a:effectLst/>
                <a:ea typeface="Times New Roman" panose="02020603050405020304" pitchFamily="18" charset="0"/>
              </a:rPr>
              <a:t>qua kết quả điều khiển thực nghiệm, nhóm đã áp dụng thành công phương pháp Optical flow để đo đạc vị trí, vận tốc tuyến tính của quadcopter. Từ đó, thiết kế và tinh chỉnh thành công thông số bộ điều khiển PID để điều khiển giữ ổn định và vị trí cho quadcopter.</a:t>
            </a:r>
            <a:endParaRPr lang="en-US" dirty="0">
              <a:effectLst/>
              <a:ea typeface="Times New Roman" panose="02020603050405020304" pitchFamily="18" charset="0"/>
            </a:endParaRPr>
          </a:p>
          <a:p>
            <a:pPr marL="0" indent="0" algn="just">
              <a:buNone/>
            </a:pPr>
            <a:endParaRPr lang="en-US" dirty="0">
              <a:effectLst/>
              <a:ea typeface="Times New Roman" panose="02020603050405020304" pitchFamily="18" charset="0"/>
            </a:endParaRPr>
          </a:p>
        </p:txBody>
      </p:sp>
      <p:sp>
        <p:nvSpPr>
          <p:cNvPr id="8" name="Content Placeholder 7">
            <a:extLst>
              <a:ext uri="{FF2B5EF4-FFF2-40B4-BE49-F238E27FC236}">
                <a16:creationId xmlns:a16="http://schemas.microsoft.com/office/drawing/2014/main" id="{BA8C564A-CB02-954C-9C5C-2EEC5630716A}"/>
              </a:ext>
            </a:extLst>
          </p:cNvPr>
          <p:cNvSpPr>
            <a:spLocks noGrp="1"/>
          </p:cNvSpPr>
          <p:nvPr>
            <p:ph sz="quarter" idx="18"/>
          </p:nvPr>
        </p:nvSpPr>
        <p:spPr>
          <a:xfrm>
            <a:off x="6096000" y="1145765"/>
            <a:ext cx="5613953" cy="5070353"/>
          </a:xfrm>
        </p:spPr>
        <p:txBody>
          <a:bodyPr/>
          <a:lstStyle/>
          <a:p>
            <a:pPr algn="just">
              <a:lnSpc>
                <a:spcPct val="150000"/>
              </a:lnSpc>
              <a:buFont typeface="Wingdings" panose="05000000000000000000" pitchFamily="2" charset="2"/>
              <a:buChar char="v"/>
            </a:pPr>
            <a:r>
              <a:rPr lang="en-US" b="1" dirty="0" err="1">
                <a:effectLst/>
                <a:ea typeface="Times New Roman" panose="02020603050405020304" pitchFamily="18" charset="0"/>
              </a:rPr>
              <a:t>Hướng</a:t>
            </a:r>
            <a:r>
              <a:rPr lang="en-US" b="1" dirty="0">
                <a:effectLst/>
                <a:ea typeface="Times New Roman" panose="02020603050405020304" pitchFamily="18" charset="0"/>
              </a:rPr>
              <a:t> </a:t>
            </a:r>
            <a:r>
              <a:rPr lang="en-US" b="1" dirty="0" err="1">
                <a:effectLst/>
                <a:ea typeface="Times New Roman" panose="02020603050405020304" pitchFamily="18" charset="0"/>
              </a:rPr>
              <a:t>phát</a:t>
            </a:r>
            <a:r>
              <a:rPr lang="en-US" b="1" dirty="0">
                <a:effectLst/>
                <a:ea typeface="Times New Roman" panose="02020603050405020304" pitchFamily="18" charset="0"/>
              </a:rPr>
              <a:t> </a:t>
            </a:r>
            <a:r>
              <a:rPr lang="en-US" b="1" dirty="0" err="1">
                <a:effectLst/>
                <a:ea typeface="Times New Roman" panose="02020603050405020304" pitchFamily="18" charset="0"/>
              </a:rPr>
              <a:t>triển</a:t>
            </a:r>
            <a:endParaRPr lang="en-US" dirty="0"/>
          </a:p>
          <a:p>
            <a:pPr marL="0" indent="0" algn="just">
              <a:lnSpc>
                <a:spcPct val="150000"/>
              </a:lnSpc>
              <a:buNone/>
            </a:pPr>
            <a:r>
              <a:rPr lang="en-US"/>
              <a:t>- Nhóm </a:t>
            </a:r>
            <a:r>
              <a:rPr lang="vi-VN"/>
              <a:t>đề </a:t>
            </a:r>
            <a:r>
              <a:rPr lang="vi-VN" dirty="0"/>
              <a:t>xuất sử dụng các bộ điều khiển phi tuyến hoặc thích nghi có thể điều khiển hệ thống dưới tình trạng </a:t>
            </a:r>
            <a:r>
              <a:rPr lang="vi-VN"/>
              <a:t>nhiễu hoặc </a:t>
            </a:r>
            <a:r>
              <a:rPr lang="vi-VN" dirty="0"/>
              <a:t>sử dụng học củng cố để huấn luyện và điều khiển thực tế cho hệ quadcopter.</a:t>
            </a:r>
            <a:endParaRPr lang="en-US" dirty="0"/>
          </a:p>
        </p:txBody>
      </p:sp>
    </p:spTree>
    <p:extLst>
      <p:ext uri="{BB962C8B-B14F-4D97-AF65-F5344CB8AC3E}">
        <p14:creationId xmlns:p14="http://schemas.microsoft.com/office/powerpoint/2010/main" val="28193236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EC66C1-848C-5225-AC93-40302EC84FF2}"/>
              </a:ext>
            </a:extLst>
          </p:cNvPr>
          <p:cNvPicPr>
            <a:picLocks noChangeAspect="1"/>
          </p:cNvPicPr>
          <p:nvPr/>
        </p:nvPicPr>
        <p:blipFill rotWithShape="1">
          <a:blip r:embed="rId2">
            <a:extLst>
              <a:ext uri="{28A0092B-C50C-407E-A947-70E740481C1C}">
                <a14:useLocalDpi xmlns:a14="http://schemas.microsoft.com/office/drawing/2010/main" val="0"/>
              </a:ext>
            </a:extLst>
          </a:blip>
          <a:srcRect t="21699" b="23386"/>
          <a:stretch/>
        </p:blipFill>
        <p:spPr>
          <a:xfrm>
            <a:off x="2383876" y="2280879"/>
            <a:ext cx="7424248" cy="2296242"/>
          </a:xfrm>
          <a:prstGeom prst="rect">
            <a:avLst/>
          </a:prstGeom>
        </p:spPr>
      </p:pic>
      <p:sp>
        <p:nvSpPr>
          <p:cNvPr id="4" name="TextBox 3">
            <a:extLst>
              <a:ext uri="{FF2B5EF4-FFF2-40B4-BE49-F238E27FC236}">
                <a16:creationId xmlns:a16="http://schemas.microsoft.com/office/drawing/2014/main" id="{3711A8BD-F957-BE42-F080-DF57E44F1379}"/>
              </a:ext>
            </a:extLst>
          </p:cNvPr>
          <p:cNvSpPr txBox="1"/>
          <p:nvPr/>
        </p:nvSpPr>
        <p:spPr>
          <a:xfrm>
            <a:off x="1556937" y="4995781"/>
            <a:ext cx="9078126" cy="800219"/>
          </a:xfrm>
          <a:prstGeom prst="rect">
            <a:avLst/>
          </a:prstGeom>
          <a:noFill/>
        </p:spPr>
        <p:txBody>
          <a:bodyPr wrap="none" rtlCol="0">
            <a:spAutoFit/>
          </a:bodyPr>
          <a:lstStyle/>
          <a:p>
            <a:pPr algn="ctr"/>
            <a:r>
              <a:rPr lang="en-US" sz="4600" i="1">
                <a:latin typeface="Arial" panose="020B0604020202020204" pitchFamily="34" charset="0"/>
                <a:cs typeface="Arial" panose="020B0604020202020204" pitchFamily="34" charset="0"/>
              </a:rPr>
              <a:t>Sharing is the best way for learing</a:t>
            </a:r>
          </a:p>
        </p:txBody>
      </p:sp>
    </p:spTree>
    <p:extLst>
      <p:ext uri="{BB962C8B-B14F-4D97-AF65-F5344CB8AC3E}">
        <p14:creationId xmlns:p14="http://schemas.microsoft.com/office/powerpoint/2010/main" val="11107007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BC98A0-869A-0D2D-665E-95F9700F51EA}"/>
              </a:ext>
            </a:extLst>
          </p:cNvPr>
          <p:cNvSpPr>
            <a:spLocks noGrp="1"/>
          </p:cNvSpPr>
          <p:nvPr>
            <p:ph type="body" sz="quarter" idx="13"/>
          </p:nvPr>
        </p:nvSpPr>
        <p:spPr/>
        <p:txBody>
          <a:bodyPr/>
          <a:lstStyle/>
          <a:p>
            <a:r>
              <a:rPr lang="en-US" b="1" dirty="0" err="1"/>
              <a:t>Tổng</a:t>
            </a:r>
            <a:r>
              <a:rPr lang="en-US" b="1" dirty="0"/>
              <a:t> </a:t>
            </a:r>
            <a:r>
              <a:rPr lang="en-US" b="1" dirty="0" err="1"/>
              <a:t>quan</a:t>
            </a:r>
            <a:endParaRPr lang="en-US" b="1" dirty="0"/>
          </a:p>
        </p:txBody>
      </p:sp>
      <p:sp>
        <p:nvSpPr>
          <p:cNvPr id="3" name="Date Placeholder 2">
            <a:extLst>
              <a:ext uri="{FF2B5EF4-FFF2-40B4-BE49-F238E27FC236}">
                <a16:creationId xmlns:a16="http://schemas.microsoft.com/office/drawing/2014/main" id="{83E8C78B-90F1-82FC-67F5-EB8CE9386481}"/>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D9D24E4D-5552-F374-C8A7-E641175B2DA2}"/>
              </a:ext>
            </a:extLst>
          </p:cNvPr>
          <p:cNvSpPr>
            <a:spLocks noGrp="1"/>
          </p:cNvSpPr>
          <p:nvPr>
            <p:ph type="sldNum" sz="quarter" idx="16"/>
          </p:nvPr>
        </p:nvSpPr>
        <p:spPr/>
        <p:txBody>
          <a:bodyPr/>
          <a:lstStyle/>
          <a:p>
            <a:fld id="{2BA667B7-7BA5-4DB2-A058-B66A386C003C}" type="slidenum">
              <a:rPr lang="en-SG" smtClean="0"/>
              <a:t>4</a:t>
            </a:fld>
            <a:endParaRPr lang="en-SG"/>
          </a:p>
        </p:txBody>
      </p:sp>
      <p:sp>
        <p:nvSpPr>
          <p:cNvPr id="5" name="Content Placeholder 4">
            <a:extLst>
              <a:ext uri="{FF2B5EF4-FFF2-40B4-BE49-F238E27FC236}">
                <a16:creationId xmlns:a16="http://schemas.microsoft.com/office/drawing/2014/main" id="{0F2FF354-D120-350E-7CE6-C5CBDF716BBC}"/>
              </a:ext>
            </a:extLst>
          </p:cNvPr>
          <p:cNvSpPr>
            <a:spLocks noGrp="1"/>
          </p:cNvSpPr>
          <p:nvPr>
            <p:ph sz="quarter" idx="17"/>
          </p:nvPr>
        </p:nvSpPr>
        <p:spPr/>
        <p:txBody>
          <a:bodyPr>
            <a:normAutofit/>
          </a:bodyPr>
          <a:lstStyle/>
          <a:p>
            <a:pPr marL="0" indent="0" algn="just">
              <a:buNone/>
            </a:pPr>
            <a:r>
              <a:rPr lang="en-US" sz="2200" b="1"/>
              <a:t>1.2 Mục tiêu đề tài</a:t>
            </a:r>
          </a:p>
          <a:p>
            <a:pPr marL="0" indent="0" algn="just">
              <a:lnSpc>
                <a:spcPct val="150000"/>
              </a:lnSpc>
              <a:buNone/>
            </a:pPr>
            <a:r>
              <a:rPr lang="en-US">
                <a:effectLst/>
                <a:ea typeface="Times New Roman" panose="02020603050405020304" pitchFamily="18" charset="0"/>
              </a:rPr>
              <a:t>- </a:t>
            </a:r>
            <a:r>
              <a:rPr lang="vi-VN">
                <a:effectLst/>
                <a:ea typeface="Times New Roman" panose="02020603050405020304" pitchFamily="18" charset="0"/>
              </a:rPr>
              <a:t>Xây dựng phần cứng cho mô hình Quadcopter với kích thước </a:t>
            </a:r>
            <a:endParaRPr lang="en-US">
              <a:effectLst/>
              <a:ea typeface="Times New Roman" panose="02020603050405020304" pitchFamily="18" charset="0"/>
            </a:endParaRPr>
          </a:p>
          <a:p>
            <a:pPr marL="0" indent="0" algn="just">
              <a:lnSpc>
                <a:spcPct val="150000"/>
              </a:lnSpc>
              <a:buNone/>
            </a:pPr>
            <a:r>
              <a:rPr lang="en-US">
                <a:effectLst/>
                <a:ea typeface="Times New Roman" panose="02020603050405020304" pitchFamily="18" charset="0"/>
              </a:rPr>
              <a:t>- Thiết kế bộ điều khiển PID để ổn định vị trí cho bộ khung Quadcopter.</a:t>
            </a:r>
          </a:p>
          <a:p>
            <a:pPr marL="0" indent="0" algn="just">
              <a:lnSpc>
                <a:spcPct val="150000"/>
              </a:lnSpc>
              <a:buNone/>
            </a:pPr>
            <a:r>
              <a:rPr lang="en-US">
                <a:solidFill>
                  <a:srgbClr val="000000"/>
                </a:solidFill>
                <a:effectLst/>
                <a:ea typeface="Times New Roman" panose="02020603050405020304" pitchFamily="18" charset="0"/>
              </a:rPr>
              <a:t>- Sử dụng xử lý ảnh dùng Optical Flow để giữ cân bằng Quadcopter. </a:t>
            </a:r>
          </a:p>
          <a:p>
            <a:pPr marL="0" indent="0" algn="just">
              <a:lnSpc>
                <a:spcPct val="150000"/>
              </a:lnSpc>
              <a:buNone/>
            </a:pPr>
            <a:r>
              <a:rPr lang="en-US">
                <a:solidFill>
                  <a:srgbClr val="000000"/>
                </a:solidFill>
                <a:effectLst/>
                <a:ea typeface="Times New Roman" panose="02020603050405020304" pitchFamily="18" charset="0"/>
              </a:rPr>
              <a:t>- Tiến hành vận hành thực tế để kiểm tra đáp ứng của bộ điều khiển.</a:t>
            </a:r>
            <a:endParaRPr lang="en-US">
              <a:effectLst/>
              <a:ea typeface="Times New Roman" panose="02020603050405020304" pitchFamily="18" charset="0"/>
            </a:endParaRPr>
          </a:p>
          <a:p>
            <a:pPr marL="0" indent="0" algn="just">
              <a:buNone/>
            </a:pPr>
            <a:endParaRPr lang="en-US" sz="2200" dirty="0"/>
          </a:p>
        </p:txBody>
      </p:sp>
      <p:sp>
        <p:nvSpPr>
          <p:cNvPr id="6" name="Content Placeholder 5">
            <a:extLst>
              <a:ext uri="{FF2B5EF4-FFF2-40B4-BE49-F238E27FC236}">
                <a16:creationId xmlns:a16="http://schemas.microsoft.com/office/drawing/2014/main" id="{DAE372F7-7C4C-8C2D-444C-DACF1A8718ED}"/>
              </a:ext>
            </a:extLst>
          </p:cNvPr>
          <p:cNvSpPr>
            <a:spLocks noGrp="1"/>
          </p:cNvSpPr>
          <p:nvPr>
            <p:ph sz="quarter" idx="18"/>
          </p:nvPr>
        </p:nvSpPr>
        <p:spPr/>
        <p:txBody>
          <a:bodyPr/>
          <a:lstStyle/>
          <a:p>
            <a:pPr marL="0" indent="0" algn="just">
              <a:buNone/>
            </a:pPr>
            <a:r>
              <a:rPr lang="en-US" sz="2200" b="1" dirty="0"/>
              <a:t>1.3 </a:t>
            </a:r>
            <a:r>
              <a:rPr lang="en-US" sz="2200" b="1" dirty="0" err="1"/>
              <a:t>Phương</a:t>
            </a:r>
            <a:r>
              <a:rPr lang="en-US" sz="2200" b="1" dirty="0"/>
              <a:t> </a:t>
            </a:r>
            <a:r>
              <a:rPr lang="en-US" sz="2200" b="1" dirty="0" err="1"/>
              <a:t>pháp</a:t>
            </a:r>
            <a:r>
              <a:rPr lang="en-US" sz="2200" b="1" dirty="0"/>
              <a:t> </a:t>
            </a:r>
            <a:r>
              <a:rPr lang="en-US" sz="2200" b="1" dirty="0" err="1"/>
              <a:t>nghiên</a:t>
            </a:r>
            <a:r>
              <a:rPr lang="en-US" sz="2200" b="1" dirty="0"/>
              <a:t> </a:t>
            </a:r>
            <a:r>
              <a:rPr lang="en-US" sz="2200" b="1" dirty="0" err="1"/>
              <a:t>cứu</a:t>
            </a:r>
            <a:endParaRPr lang="en-US" sz="2200" b="1" dirty="0"/>
          </a:p>
          <a:p>
            <a:pPr marL="0" indent="0" algn="just">
              <a:lnSpc>
                <a:spcPct val="150000"/>
              </a:lnSpc>
              <a:buNone/>
            </a:pPr>
            <a:r>
              <a:rPr lang="en-US" dirty="0">
                <a:effectLst/>
                <a:ea typeface="Times New Roman" panose="02020603050405020304" pitchFamily="18" charset="0"/>
              </a:rPr>
              <a:t>- </a:t>
            </a:r>
            <a:r>
              <a:rPr lang="en-US" dirty="0" err="1">
                <a:effectLst/>
                <a:ea typeface="Times New Roman" panose="02020603050405020304" pitchFamily="18" charset="0"/>
              </a:rPr>
              <a:t>Đọc</a:t>
            </a:r>
            <a:r>
              <a:rPr lang="en-US" dirty="0">
                <a:effectLst/>
                <a:ea typeface="Times New Roman" panose="02020603050405020304" pitchFamily="18" charset="0"/>
              </a:rPr>
              <a:t> </a:t>
            </a:r>
            <a:r>
              <a:rPr lang="en-US" dirty="0" err="1">
                <a:effectLst/>
                <a:ea typeface="Times New Roman" panose="02020603050405020304" pitchFamily="18" charset="0"/>
              </a:rPr>
              <a:t>các</a:t>
            </a:r>
            <a:r>
              <a:rPr lang="en-US" dirty="0">
                <a:effectLst/>
                <a:ea typeface="Times New Roman" panose="02020603050405020304" pitchFamily="18" charset="0"/>
              </a:rPr>
              <a:t> </a:t>
            </a:r>
            <a:r>
              <a:rPr lang="en-US" dirty="0" err="1">
                <a:effectLst/>
                <a:ea typeface="Times New Roman" panose="02020603050405020304" pitchFamily="18" charset="0"/>
              </a:rPr>
              <a:t>bài</a:t>
            </a:r>
            <a:r>
              <a:rPr lang="en-US" dirty="0">
                <a:effectLst/>
                <a:ea typeface="Times New Roman" panose="02020603050405020304" pitchFamily="18" charset="0"/>
              </a:rPr>
              <a:t> </a:t>
            </a:r>
            <a:r>
              <a:rPr lang="en-US" dirty="0" err="1">
                <a:effectLst/>
                <a:ea typeface="Times New Roman" panose="02020603050405020304" pitchFamily="18" charset="0"/>
              </a:rPr>
              <a:t>báo</a:t>
            </a:r>
            <a:r>
              <a:rPr lang="en-US" dirty="0">
                <a:effectLst/>
                <a:ea typeface="Times New Roman" panose="02020603050405020304" pitchFamily="18" charset="0"/>
              </a:rPr>
              <a:t> khoa </a:t>
            </a:r>
            <a:r>
              <a:rPr lang="en-US" dirty="0" err="1">
                <a:effectLst/>
                <a:ea typeface="Times New Roman" panose="02020603050405020304" pitchFamily="18" charset="0"/>
              </a:rPr>
              <a:t>học</a:t>
            </a:r>
            <a:r>
              <a:rPr lang="en-US" dirty="0">
                <a:effectLst/>
                <a:ea typeface="Times New Roman" panose="02020603050405020304" pitchFamily="18" charset="0"/>
              </a:rPr>
              <a:t> </a:t>
            </a:r>
            <a:r>
              <a:rPr lang="en-US" dirty="0" err="1">
                <a:effectLst/>
                <a:ea typeface="Times New Roman" panose="02020603050405020304" pitchFamily="18" charset="0"/>
              </a:rPr>
              <a:t>nước</a:t>
            </a:r>
            <a:r>
              <a:rPr lang="en-US" dirty="0">
                <a:effectLst/>
                <a:ea typeface="Times New Roman" panose="02020603050405020304" pitchFamily="18" charset="0"/>
              </a:rPr>
              <a:t> </a:t>
            </a:r>
            <a:r>
              <a:rPr lang="en-US" dirty="0" err="1">
                <a:effectLst/>
                <a:ea typeface="Times New Roman" panose="02020603050405020304" pitchFamily="18" charset="0"/>
              </a:rPr>
              <a:t>ngoài</a:t>
            </a:r>
            <a:r>
              <a:rPr lang="en-US" dirty="0">
                <a:effectLst/>
                <a:ea typeface="Times New Roman" panose="02020603050405020304" pitchFamily="18" charset="0"/>
              </a:rPr>
              <a:t>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trong</a:t>
            </a:r>
            <a:r>
              <a:rPr lang="en-US" dirty="0">
                <a:effectLst/>
                <a:ea typeface="Times New Roman" panose="02020603050405020304" pitchFamily="18" charset="0"/>
              </a:rPr>
              <a:t> </a:t>
            </a:r>
            <a:r>
              <a:rPr lang="en-US" dirty="0" err="1">
                <a:effectLst/>
                <a:ea typeface="Times New Roman" panose="02020603050405020304" pitchFamily="18" charset="0"/>
              </a:rPr>
              <a:t>nước</a:t>
            </a:r>
            <a:r>
              <a:rPr lang="en-US" dirty="0">
                <a:effectLst/>
                <a:ea typeface="Times New Roman" panose="02020603050405020304" pitchFamily="18" charset="0"/>
              </a:rPr>
              <a:t> </a:t>
            </a:r>
            <a:r>
              <a:rPr lang="en-US" dirty="0" err="1">
                <a:effectLst/>
                <a:ea typeface="Times New Roman" panose="02020603050405020304" pitchFamily="18" charset="0"/>
              </a:rPr>
              <a:t>liên</a:t>
            </a:r>
            <a:r>
              <a:rPr lang="en-US" dirty="0">
                <a:effectLst/>
                <a:ea typeface="Times New Roman" panose="02020603050405020304" pitchFamily="18" charset="0"/>
              </a:rPr>
              <a:t> </a:t>
            </a:r>
            <a:r>
              <a:rPr lang="en-US" dirty="0" err="1">
                <a:effectLst/>
                <a:ea typeface="Times New Roman" panose="02020603050405020304" pitchFamily="18" charset="0"/>
              </a:rPr>
              <a:t>quan</a:t>
            </a:r>
            <a:r>
              <a:rPr lang="en-US" dirty="0">
                <a:effectLst/>
                <a:ea typeface="Times New Roman" panose="02020603050405020304" pitchFamily="18" charset="0"/>
              </a:rPr>
              <a:t> </a:t>
            </a:r>
            <a:r>
              <a:rPr lang="en-US" dirty="0" err="1">
                <a:effectLst/>
                <a:ea typeface="Times New Roman" panose="02020603050405020304" pitchFamily="18" charset="0"/>
              </a:rPr>
              <a:t>đến</a:t>
            </a:r>
            <a:r>
              <a:rPr lang="en-US" dirty="0">
                <a:effectLst/>
                <a:ea typeface="Times New Roman" panose="02020603050405020304" pitchFamily="18" charset="0"/>
              </a:rPr>
              <a:t> </a:t>
            </a:r>
            <a:r>
              <a:rPr lang="en-US" dirty="0" err="1">
                <a:effectLst/>
                <a:ea typeface="Times New Roman" panose="02020603050405020304" pitchFamily="18" charset="0"/>
              </a:rPr>
              <a:t>phạm</a:t>
            </a:r>
            <a:r>
              <a:rPr lang="en-US" dirty="0">
                <a:effectLst/>
                <a:ea typeface="Times New Roman" panose="02020603050405020304" pitchFamily="18" charset="0"/>
              </a:rPr>
              <a:t> vi </a:t>
            </a:r>
            <a:r>
              <a:rPr lang="en-US" dirty="0" err="1">
                <a:effectLst/>
                <a:ea typeface="Times New Roman" panose="02020603050405020304" pitchFamily="18" charset="0"/>
              </a:rPr>
              <a:t>nghiên</a:t>
            </a:r>
            <a:r>
              <a:rPr lang="en-US" dirty="0">
                <a:effectLst/>
                <a:ea typeface="Times New Roman" panose="02020603050405020304" pitchFamily="18" charset="0"/>
              </a:rPr>
              <a:t> </a:t>
            </a:r>
            <a:r>
              <a:rPr lang="en-US" dirty="0" err="1">
                <a:effectLst/>
                <a:ea typeface="Times New Roman" panose="02020603050405020304" pitchFamily="18" charset="0"/>
              </a:rPr>
              <a:t>cứu</a:t>
            </a:r>
            <a:r>
              <a:rPr lang="en-US" dirty="0">
                <a:effectLst/>
                <a:ea typeface="Times New Roman" panose="02020603050405020304" pitchFamily="18" charset="0"/>
              </a:rPr>
              <a:t> </a:t>
            </a:r>
            <a:r>
              <a:rPr lang="en-US" dirty="0" err="1">
                <a:effectLst/>
                <a:ea typeface="Times New Roman" panose="02020603050405020304" pitchFamily="18" charset="0"/>
              </a:rPr>
              <a:t>hoặc</a:t>
            </a:r>
            <a:r>
              <a:rPr lang="en-US" dirty="0">
                <a:effectLst/>
                <a:ea typeface="Times New Roman" panose="02020603050405020304" pitchFamily="18" charset="0"/>
              </a:rPr>
              <a:t> </a:t>
            </a:r>
            <a:r>
              <a:rPr lang="en-US" dirty="0" err="1">
                <a:effectLst/>
                <a:ea typeface="Times New Roman" panose="02020603050405020304" pitchFamily="18" charset="0"/>
              </a:rPr>
              <a:t>đối</a:t>
            </a:r>
            <a:r>
              <a:rPr lang="en-US" dirty="0">
                <a:effectLst/>
                <a:ea typeface="Times New Roman" panose="02020603050405020304" pitchFamily="18" charset="0"/>
              </a:rPr>
              <a:t> </a:t>
            </a:r>
            <a:r>
              <a:rPr lang="en-US" dirty="0" err="1">
                <a:effectLst/>
                <a:ea typeface="Times New Roman" panose="02020603050405020304" pitchFamily="18" charset="0"/>
              </a:rPr>
              <a:t>tượng</a:t>
            </a:r>
            <a:r>
              <a:rPr lang="en-US" dirty="0">
                <a:effectLst/>
                <a:ea typeface="Times New Roman" panose="02020603050405020304" pitchFamily="18" charset="0"/>
              </a:rPr>
              <a:t> </a:t>
            </a:r>
            <a:r>
              <a:rPr lang="en-US" dirty="0" err="1">
                <a:effectLst/>
                <a:ea typeface="Times New Roman" panose="02020603050405020304" pitchFamily="18" charset="0"/>
              </a:rPr>
              <a:t>liên</a:t>
            </a:r>
            <a:r>
              <a:rPr lang="en-US" dirty="0">
                <a:effectLst/>
                <a:ea typeface="Times New Roman" panose="02020603050405020304" pitchFamily="18" charset="0"/>
              </a:rPr>
              <a:t> </a:t>
            </a:r>
            <a:r>
              <a:rPr lang="en-US" dirty="0" err="1">
                <a:effectLst/>
                <a:ea typeface="Times New Roman" panose="02020603050405020304" pitchFamily="18" charset="0"/>
              </a:rPr>
              <a:t>quan</a:t>
            </a:r>
            <a:r>
              <a:rPr lang="en-US" dirty="0">
                <a:effectLst/>
                <a:ea typeface="Times New Roman" panose="02020603050405020304" pitchFamily="18" charset="0"/>
              </a:rPr>
              <a:t>, </a:t>
            </a:r>
            <a:r>
              <a:rPr lang="en-US" dirty="0" err="1">
                <a:effectLst/>
                <a:ea typeface="Times New Roman" panose="02020603050405020304" pitchFamily="18" charset="0"/>
              </a:rPr>
              <a:t>các</a:t>
            </a:r>
            <a:r>
              <a:rPr lang="en-US" dirty="0">
                <a:effectLst/>
                <a:ea typeface="Times New Roman" panose="02020603050405020304" pitchFamily="18" charset="0"/>
              </a:rPr>
              <a:t> </a:t>
            </a:r>
            <a:r>
              <a:rPr lang="en-US" dirty="0" err="1">
                <a:effectLst/>
                <a:ea typeface="Times New Roman" panose="02020603050405020304" pitchFamily="18" charset="0"/>
              </a:rPr>
              <a:t>tài</a:t>
            </a:r>
            <a:r>
              <a:rPr lang="en-US" dirty="0">
                <a:effectLst/>
                <a:ea typeface="Times New Roman" panose="02020603050405020304" pitchFamily="18" charset="0"/>
              </a:rPr>
              <a:t> </a:t>
            </a:r>
            <a:r>
              <a:rPr lang="en-US" dirty="0" err="1">
                <a:effectLst/>
                <a:ea typeface="Times New Roman" panose="02020603050405020304" pitchFamily="18" charset="0"/>
              </a:rPr>
              <a:t>liệu</a:t>
            </a:r>
            <a:r>
              <a:rPr lang="en-US" dirty="0">
                <a:effectLst/>
                <a:ea typeface="Times New Roman" panose="02020603050405020304" pitchFamily="18" charset="0"/>
              </a:rPr>
              <a:t> </a:t>
            </a:r>
            <a:r>
              <a:rPr lang="en-US" dirty="0" err="1">
                <a:effectLst/>
                <a:ea typeface="Times New Roman" panose="02020603050405020304" pitchFamily="18" charset="0"/>
              </a:rPr>
              <a:t>tham</a:t>
            </a:r>
            <a:r>
              <a:rPr lang="en-US" dirty="0">
                <a:effectLst/>
                <a:ea typeface="Times New Roman" panose="02020603050405020304" pitchFamily="18" charset="0"/>
              </a:rPr>
              <a:t> </a:t>
            </a:r>
            <a:r>
              <a:rPr lang="en-US" dirty="0" err="1">
                <a:effectLst/>
                <a:ea typeface="Times New Roman" panose="02020603050405020304" pitchFamily="18" charset="0"/>
              </a:rPr>
              <a:t>khảo</a:t>
            </a:r>
            <a:r>
              <a:rPr lang="en-US" dirty="0">
                <a:effectLst/>
                <a:ea typeface="Times New Roman" panose="02020603050405020304" pitchFamily="18" charset="0"/>
              </a:rPr>
              <a:t>, </a:t>
            </a:r>
            <a:r>
              <a:rPr lang="en-US" dirty="0" err="1">
                <a:effectLst/>
                <a:ea typeface="Times New Roman" panose="02020603050405020304" pitchFamily="18" charset="0"/>
              </a:rPr>
              <a:t>trao</a:t>
            </a:r>
            <a:r>
              <a:rPr lang="en-US" dirty="0">
                <a:effectLst/>
                <a:ea typeface="Times New Roman" panose="02020603050405020304" pitchFamily="18" charset="0"/>
              </a:rPr>
              <a:t> </a:t>
            </a:r>
            <a:r>
              <a:rPr lang="en-US" dirty="0" err="1">
                <a:effectLst/>
                <a:ea typeface="Times New Roman" panose="02020603050405020304" pitchFamily="18" charset="0"/>
              </a:rPr>
              <a:t>đổi</a:t>
            </a:r>
            <a:r>
              <a:rPr lang="en-US" dirty="0">
                <a:effectLst/>
                <a:ea typeface="Times New Roman" panose="02020603050405020304" pitchFamily="18" charset="0"/>
              </a:rPr>
              <a:t> </a:t>
            </a:r>
            <a:r>
              <a:rPr lang="en-US" dirty="0" err="1">
                <a:effectLst/>
                <a:ea typeface="Times New Roman" panose="02020603050405020304" pitchFamily="18" charset="0"/>
              </a:rPr>
              <a:t>với</a:t>
            </a:r>
            <a:r>
              <a:rPr lang="en-US" dirty="0">
                <a:effectLst/>
                <a:ea typeface="Times New Roman" panose="02020603050405020304" pitchFamily="18" charset="0"/>
              </a:rPr>
              <a:t> </a:t>
            </a:r>
            <a:r>
              <a:rPr lang="en-US" dirty="0" err="1">
                <a:effectLst/>
                <a:ea typeface="Times New Roman" panose="02020603050405020304" pitchFamily="18" charset="0"/>
              </a:rPr>
              <a:t>các</a:t>
            </a:r>
            <a:r>
              <a:rPr lang="en-US" dirty="0">
                <a:effectLst/>
                <a:ea typeface="Times New Roman" panose="02020603050405020304" pitchFamily="18" charset="0"/>
              </a:rPr>
              <a:t> </a:t>
            </a:r>
            <a:r>
              <a:rPr lang="en-US" dirty="0" err="1">
                <a:effectLst/>
                <a:ea typeface="Times New Roman" panose="02020603050405020304" pitchFamily="18" charset="0"/>
              </a:rPr>
              <a:t>anh</a:t>
            </a:r>
            <a:r>
              <a:rPr lang="en-US" dirty="0">
                <a:effectLst/>
                <a:ea typeface="Times New Roman" panose="02020603050405020304" pitchFamily="18" charset="0"/>
              </a:rPr>
              <a:t>/</a:t>
            </a:r>
            <a:r>
              <a:rPr lang="en-US" dirty="0" err="1">
                <a:effectLst/>
                <a:ea typeface="Times New Roman" panose="02020603050405020304" pitchFamily="18" charset="0"/>
              </a:rPr>
              <a:t>chị</a:t>
            </a:r>
            <a:r>
              <a:rPr lang="en-US" dirty="0">
                <a:effectLst/>
                <a:ea typeface="Times New Roman" panose="02020603050405020304" pitchFamily="18" charset="0"/>
              </a:rPr>
              <a:t>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thầy</a:t>
            </a:r>
            <a:r>
              <a:rPr lang="en-US" dirty="0">
                <a:effectLst/>
                <a:ea typeface="Times New Roman" panose="02020603050405020304" pitchFamily="18" charset="0"/>
              </a:rPr>
              <a:t>/</a:t>
            </a:r>
            <a:r>
              <a:rPr lang="en-US" dirty="0" err="1">
                <a:effectLst/>
                <a:ea typeface="Times New Roman" panose="02020603050405020304" pitchFamily="18" charset="0"/>
              </a:rPr>
              <a:t>cô</a:t>
            </a:r>
            <a:r>
              <a:rPr lang="en-US" dirty="0">
                <a:effectLst/>
                <a:ea typeface="Times New Roman" panose="02020603050405020304" pitchFamily="18" charset="0"/>
              </a:rPr>
              <a:t> </a:t>
            </a:r>
            <a:r>
              <a:rPr lang="en-US" dirty="0" err="1">
                <a:effectLst/>
                <a:ea typeface="Times New Roman" panose="02020603050405020304" pitchFamily="18" charset="0"/>
              </a:rPr>
              <a:t>đã</a:t>
            </a:r>
            <a:r>
              <a:rPr lang="en-US" dirty="0">
                <a:effectLst/>
                <a:ea typeface="Times New Roman" panose="02020603050405020304" pitchFamily="18" charset="0"/>
              </a:rPr>
              <a:t> </a:t>
            </a:r>
            <a:r>
              <a:rPr lang="en-US" dirty="0" err="1">
                <a:effectLst/>
                <a:ea typeface="Times New Roman" panose="02020603050405020304" pitchFamily="18" charset="0"/>
              </a:rPr>
              <a:t>từng</a:t>
            </a:r>
            <a:r>
              <a:rPr lang="en-US" dirty="0">
                <a:effectLst/>
                <a:ea typeface="Times New Roman" panose="02020603050405020304" pitchFamily="18" charset="0"/>
              </a:rPr>
              <a:t> </a:t>
            </a:r>
            <a:r>
              <a:rPr lang="en-US" dirty="0" err="1">
                <a:effectLst/>
                <a:ea typeface="Times New Roman" panose="02020603050405020304" pitchFamily="18" charset="0"/>
              </a:rPr>
              <a:t>làm</a:t>
            </a:r>
            <a:r>
              <a:rPr lang="en-US" dirty="0">
                <a:effectLst/>
                <a:ea typeface="Times New Roman" panose="02020603050405020304" pitchFamily="18" charset="0"/>
              </a:rPr>
              <a:t> </a:t>
            </a:r>
            <a:r>
              <a:rPr lang="en-US" dirty="0" err="1">
                <a:effectLst/>
                <a:ea typeface="Times New Roman" panose="02020603050405020304" pitchFamily="18" charset="0"/>
              </a:rPr>
              <a:t>các</a:t>
            </a:r>
            <a:r>
              <a:rPr lang="en-US" dirty="0">
                <a:effectLst/>
                <a:ea typeface="Times New Roman" panose="02020603050405020304" pitchFamily="18" charset="0"/>
              </a:rPr>
              <a:t> </a:t>
            </a:r>
            <a:r>
              <a:rPr lang="en-US" dirty="0" err="1">
                <a:effectLst/>
                <a:ea typeface="Times New Roman" panose="02020603050405020304" pitchFamily="18" charset="0"/>
              </a:rPr>
              <a:t>đề</a:t>
            </a:r>
            <a:r>
              <a:rPr lang="en-US" dirty="0">
                <a:effectLst/>
                <a:ea typeface="Times New Roman" panose="02020603050405020304" pitchFamily="18" charset="0"/>
              </a:rPr>
              <a:t> </a:t>
            </a:r>
            <a:r>
              <a:rPr lang="en-US" dirty="0" err="1">
                <a:effectLst/>
                <a:ea typeface="Times New Roman" panose="02020603050405020304" pitchFamily="18" charset="0"/>
              </a:rPr>
              <a:t>tài</a:t>
            </a:r>
            <a:r>
              <a:rPr lang="en-US" dirty="0">
                <a:effectLst/>
                <a:ea typeface="Times New Roman" panose="02020603050405020304" pitchFamily="18" charset="0"/>
              </a:rPr>
              <a:t> </a:t>
            </a:r>
            <a:r>
              <a:rPr lang="en-US" dirty="0" err="1">
                <a:effectLst/>
                <a:ea typeface="Times New Roman" panose="02020603050405020304" pitchFamily="18" charset="0"/>
              </a:rPr>
              <a:t>có</a:t>
            </a:r>
            <a:r>
              <a:rPr lang="en-US" dirty="0">
                <a:effectLst/>
                <a:ea typeface="Times New Roman" panose="02020603050405020304" pitchFamily="18" charset="0"/>
              </a:rPr>
              <a:t> </a:t>
            </a:r>
            <a:r>
              <a:rPr lang="en-US" dirty="0" err="1">
                <a:effectLst/>
                <a:ea typeface="Times New Roman" panose="02020603050405020304" pitchFamily="18" charset="0"/>
              </a:rPr>
              <a:t>liên</a:t>
            </a:r>
            <a:r>
              <a:rPr lang="en-US" dirty="0">
                <a:effectLst/>
                <a:ea typeface="Times New Roman" panose="02020603050405020304" pitchFamily="18" charset="0"/>
              </a:rPr>
              <a:t> </a:t>
            </a:r>
            <a:r>
              <a:rPr lang="en-US" dirty="0" err="1">
                <a:effectLst/>
                <a:ea typeface="Times New Roman" panose="02020603050405020304" pitchFamily="18" charset="0"/>
              </a:rPr>
              <a:t>quan</a:t>
            </a:r>
            <a:r>
              <a:rPr lang="en-US" dirty="0">
                <a:effectLst/>
                <a:ea typeface="Times New Roman" panose="02020603050405020304" pitchFamily="18" charset="0"/>
              </a:rPr>
              <a:t> </a:t>
            </a:r>
            <a:r>
              <a:rPr lang="en-US" dirty="0" err="1">
                <a:effectLst/>
                <a:ea typeface="Times New Roman" panose="02020603050405020304" pitchFamily="18" charset="0"/>
              </a:rPr>
              <a:t>đến</a:t>
            </a:r>
            <a:r>
              <a:rPr lang="en-US" dirty="0">
                <a:effectLst/>
                <a:ea typeface="Times New Roman" panose="02020603050405020304" pitchFamily="18" charset="0"/>
              </a:rPr>
              <a:t>.</a:t>
            </a:r>
          </a:p>
          <a:p>
            <a:pPr marL="0" indent="0" algn="just">
              <a:lnSpc>
                <a:spcPct val="150000"/>
              </a:lnSpc>
              <a:buNone/>
            </a:pPr>
            <a:r>
              <a:rPr lang="en-US" dirty="0">
                <a:effectLst/>
                <a:ea typeface="Times New Roman" panose="02020603050405020304" pitchFamily="18" charset="0"/>
              </a:rPr>
              <a:t>- </a:t>
            </a:r>
            <a:r>
              <a:rPr lang="en-US" dirty="0" err="1">
                <a:effectLst/>
                <a:ea typeface="Times New Roman" panose="02020603050405020304" pitchFamily="18" charset="0"/>
              </a:rPr>
              <a:t>Phương</a:t>
            </a:r>
            <a:r>
              <a:rPr lang="en-US" dirty="0">
                <a:effectLst/>
                <a:ea typeface="Times New Roman" panose="02020603050405020304" pitchFamily="18" charset="0"/>
              </a:rPr>
              <a:t> </a:t>
            </a:r>
            <a:r>
              <a:rPr lang="en-US" dirty="0" err="1">
                <a:effectLst/>
                <a:ea typeface="Times New Roman" panose="02020603050405020304" pitchFamily="18" charset="0"/>
              </a:rPr>
              <a:t>pháp</a:t>
            </a:r>
            <a:r>
              <a:rPr lang="en-US" dirty="0">
                <a:effectLst/>
                <a:ea typeface="Times New Roman" panose="02020603050405020304" pitchFamily="18" charset="0"/>
              </a:rPr>
              <a:t> </a:t>
            </a:r>
            <a:r>
              <a:rPr lang="en-US" dirty="0" err="1">
                <a:effectLst/>
                <a:ea typeface="Times New Roman" panose="02020603050405020304" pitchFamily="18" charset="0"/>
              </a:rPr>
              <a:t>nghiên</a:t>
            </a:r>
            <a:r>
              <a:rPr lang="en-US" dirty="0">
                <a:effectLst/>
                <a:ea typeface="Times New Roman" panose="02020603050405020304" pitchFamily="18" charset="0"/>
              </a:rPr>
              <a:t> </a:t>
            </a:r>
            <a:r>
              <a:rPr lang="en-US" dirty="0" err="1">
                <a:effectLst/>
                <a:ea typeface="Times New Roman" panose="02020603050405020304" pitchFamily="18" charset="0"/>
              </a:rPr>
              <a:t>cứu</a:t>
            </a:r>
            <a:r>
              <a:rPr lang="en-US" dirty="0">
                <a:effectLst/>
                <a:ea typeface="Times New Roman" panose="02020603050405020304" pitchFamily="18" charset="0"/>
              </a:rPr>
              <a:t> </a:t>
            </a:r>
            <a:r>
              <a:rPr lang="en-US" dirty="0" err="1">
                <a:effectLst/>
                <a:ea typeface="Times New Roman" panose="02020603050405020304" pitchFamily="18" charset="0"/>
              </a:rPr>
              <a:t>cho</a:t>
            </a:r>
            <a:r>
              <a:rPr lang="en-US" dirty="0">
                <a:effectLst/>
                <a:ea typeface="Times New Roman" panose="02020603050405020304" pitchFamily="18" charset="0"/>
              </a:rPr>
              <a:t> </a:t>
            </a:r>
            <a:r>
              <a:rPr lang="en-US" dirty="0" err="1">
                <a:effectLst/>
                <a:ea typeface="Times New Roman" panose="02020603050405020304" pitchFamily="18" charset="0"/>
              </a:rPr>
              <a:t>đối</a:t>
            </a:r>
            <a:r>
              <a:rPr lang="en-US" dirty="0">
                <a:effectLst/>
                <a:ea typeface="Times New Roman" panose="02020603050405020304" pitchFamily="18" charset="0"/>
              </a:rPr>
              <a:t> </a:t>
            </a:r>
            <a:r>
              <a:rPr lang="en-US" dirty="0" err="1">
                <a:effectLst/>
                <a:ea typeface="Times New Roman" panose="02020603050405020304" pitchFamily="18" charset="0"/>
              </a:rPr>
              <a:t>tượng</a:t>
            </a:r>
            <a:r>
              <a:rPr lang="en-US" dirty="0">
                <a:effectLst/>
                <a:ea typeface="Times New Roman" panose="02020603050405020304" pitchFamily="18" charset="0"/>
              </a:rPr>
              <a:t> drone </a:t>
            </a:r>
            <a:r>
              <a:rPr lang="en-US" dirty="0" err="1">
                <a:effectLst/>
                <a:ea typeface="Times New Roman" panose="02020603050405020304" pitchFamily="18" charset="0"/>
              </a:rPr>
              <a:t>là</a:t>
            </a:r>
            <a:r>
              <a:rPr lang="en-US" dirty="0">
                <a:effectLst/>
                <a:ea typeface="Times New Roman" panose="02020603050405020304" pitchFamily="18" charset="0"/>
              </a:rPr>
              <a:t> </a:t>
            </a:r>
            <a:r>
              <a:rPr lang="en-US" dirty="0" err="1">
                <a:effectLst/>
                <a:ea typeface="Times New Roman" panose="02020603050405020304" pitchFamily="18" charset="0"/>
              </a:rPr>
              <a:t>áp</a:t>
            </a:r>
            <a:r>
              <a:rPr lang="en-US" dirty="0">
                <a:effectLst/>
                <a:ea typeface="Times New Roman" panose="02020603050405020304" pitchFamily="18" charset="0"/>
              </a:rPr>
              <a:t> </a:t>
            </a:r>
            <a:r>
              <a:rPr lang="en-US" dirty="0" err="1">
                <a:effectLst/>
                <a:ea typeface="Times New Roman" panose="02020603050405020304" pitchFamily="18" charset="0"/>
              </a:rPr>
              <a:t>dụng</a:t>
            </a:r>
            <a:r>
              <a:rPr lang="en-US" dirty="0">
                <a:effectLst/>
                <a:ea typeface="Times New Roman" panose="02020603050405020304" pitchFamily="18" charset="0"/>
              </a:rPr>
              <a:t> </a:t>
            </a:r>
            <a:r>
              <a:rPr lang="en-US" dirty="0" err="1">
                <a:effectLst/>
                <a:ea typeface="Times New Roman" panose="02020603050405020304" pitchFamily="18" charset="0"/>
              </a:rPr>
              <a:t>phương</a:t>
            </a:r>
            <a:r>
              <a:rPr lang="en-US" dirty="0">
                <a:effectLst/>
                <a:ea typeface="Times New Roman" panose="02020603050405020304" pitchFamily="18" charset="0"/>
              </a:rPr>
              <a:t> </a:t>
            </a:r>
            <a:r>
              <a:rPr lang="en-US" dirty="0" err="1">
                <a:effectLst/>
                <a:ea typeface="Times New Roman" panose="02020603050405020304" pitchFamily="18" charset="0"/>
              </a:rPr>
              <a:t>pháp</a:t>
            </a:r>
            <a:r>
              <a:rPr lang="en-US" dirty="0">
                <a:effectLst/>
                <a:ea typeface="Times New Roman" panose="02020603050405020304" pitchFamily="18" charset="0"/>
              </a:rPr>
              <a:t> </a:t>
            </a:r>
            <a:r>
              <a:rPr lang="en-US" dirty="0" err="1">
                <a:effectLst/>
                <a:ea typeface="Times New Roman" panose="02020603050405020304" pitchFamily="18" charset="0"/>
              </a:rPr>
              <a:t>thử</a:t>
            </a:r>
            <a:r>
              <a:rPr lang="en-US" dirty="0">
                <a:effectLst/>
                <a:ea typeface="Times New Roman" panose="02020603050405020304" pitchFamily="18" charset="0"/>
              </a:rPr>
              <a:t> </a:t>
            </a:r>
            <a:r>
              <a:rPr lang="en-US" dirty="0" err="1">
                <a:effectLst/>
                <a:ea typeface="Times New Roman" panose="02020603050405020304" pitchFamily="18" charset="0"/>
              </a:rPr>
              <a:t>sai</a:t>
            </a:r>
            <a:r>
              <a:rPr lang="en-US" dirty="0">
                <a:effectLst/>
                <a:ea typeface="Times New Roman" panose="02020603050405020304" pitchFamily="18" charset="0"/>
              </a:rPr>
              <a:t> </a:t>
            </a:r>
            <a:r>
              <a:rPr lang="en-US" dirty="0" err="1">
                <a:effectLst/>
                <a:ea typeface="Times New Roman" panose="02020603050405020304" pitchFamily="18" charset="0"/>
              </a:rPr>
              <a:t>các</a:t>
            </a:r>
            <a:r>
              <a:rPr lang="en-US" dirty="0">
                <a:effectLst/>
                <a:ea typeface="Times New Roman" panose="02020603050405020304" pitchFamily="18" charset="0"/>
              </a:rPr>
              <a:t> </a:t>
            </a:r>
            <a:r>
              <a:rPr lang="en-US" dirty="0" err="1">
                <a:effectLst/>
                <a:ea typeface="Times New Roman" panose="02020603050405020304" pitchFamily="18" charset="0"/>
              </a:rPr>
              <a:t>thông</a:t>
            </a:r>
            <a:r>
              <a:rPr lang="en-US" dirty="0">
                <a:effectLst/>
                <a:ea typeface="Times New Roman" panose="02020603050405020304" pitchFamily="18" charset="0"/>
              </a:rPr>
              <a:t> </a:t>
            </a:r>
            <a:r>
              <a:rPr lang="en-US" dirty="0" err="1">
                <a:effectLst/>
                <a:ea typeface="Times New Roman" panose="02020603050405020304" pitchFamily="18" charset="0"/>
              </a:rPr>
              <a:t>số</a:t>
            </a:r>
            <a:r>
              <a:rPr lang="en-US" dirty="0">
                <a:effectLst/>
                <a:ea typeface="Times New Roman" panose="02020603050405020304" pitchFamily="18" charset="0"/>
              </a:rPr>
              <a:t> </a:t>
            </a:r>
            <a:r>
              <a:rPr lang="en-US" dirty="0" err="1">
                <a:effectLst/>
                <a:ea typeface="Times New Roman" panose="02020603050405020304" pitchFamily="18" charset="0"/>
              </a:rPr>
              <a:t>của</a:t>
            </a:r>
            <a:r>
              <a:rPr lang="en-US" dirty="0">
                <a:effectLst/>
                <a:ea typeface="Times New Roman" panose="02020603050405020304" pitchFamily="18" charset="0"/>
              </a:rPr>
              <a:t> </a:t>
            </a:r>
            <a:r>
              <a:rPr lang="en-US" dirty="0" err="1">
                <a:effectLst/>
                <a:ea typeface="Times New Roman" panose="02020603050405020304" pitchFamily="18" charset="0"/>
              </a:rPr>
              <a:t>bộ</a:t>
            </a:r>
            <a:r>
              <a:rPr lang="en-US" dirty="0">
                <a:effectLst/>
                <a:ea typeface="Times New Roman" panose="02020603050405020304" pitchFamily="18" charset="0"/>
              </a:rPr>
              <a:t> </a:t>
            </a:r>
            <a:r>
              <a:rPr lang="en-US" dirty="0" err="1">
                <a:effectLst/>
                <a:ea typeface="Times New Roman" panose="02020603050405020304" pitchFamily="18" charset="0"/>
              </a:rPr>
              <a:t>điều</a:t>
            </a:r>
            <a:r>
              <a:rPr lang="en-US" dirty="0">
                <a:effectLst/>
                <a:ea typeface="Times New Roman" panose="02020603050405020304" pitchFamily="18" charset="0"/>
              </a:rPr>
              <a:t> </a:t>
            </a:r>
            <a:r>
              <a:rPr lang="en-US" dirty="0" err="1">
                <a:effectLst/>
                <a:ea typeface="Times New Roman" panose="02020603050405020304" pitchFamily="18" charset="0"/>
              </a:rPr>
              <a:t>khiển</a:t>
            </a:r>
            <a:r>
              <a:rPr lang="en-US" dirty="0">
                <a:effectLst/>
                <a:ea typeface="Times New Roman" panose="02020603050405020304" pitchFamily="18" charset="0"/>
              </a:rPr>
              <a:t> PID </a:t>
            </a:r>
            <a:r>
              <a:rPr lang="en-US" dirty="0" err="1">
                <a:effectLst/>
                <a:ea typeface="Times New Roman" panose="02020603050405020304" pitchFamily="18" charset="0"/>
              </a:rPr>
              <a:t>để</a:t>
            </a:r>
            <a:r>
              <a:rPr lang="en-US" dirty="0">
                <a:effectLst/>
                <a:ea typeface="Times New Roman" panose="02020603050405020304" pitchFamily="18" charset="0"/>
              </a:rPr>
              <a:t> </a:t>
            </a:r>
            <a:r>
              <a:rPr lang="en-US" dirty="0" err="1">
                <a:effectLst/>
                <a:ea typeface="Times New Roman" panose="02020603050405020304" pitchFamily="18" charset="0"/>
              </a:rPr>
              <a:t>tìm</a:t>
            </a:r>
            <a:r>
              <a:rPr lang="en-US" dirty="0">
                <a:effectLst/>
                <a:ea typeface="Times New Roman" panose="02020603050405020304" pitchFamily="18" charset="0"/>
              </a:rPr>
              <a:t> </a:t>
            </a:r>
            <a:r>
              <a:rPr lang="en-US" dirty="0" err="1">
                <a:effectLst/>
                <a:ea typeface="Times New Roman" panose="02020603050405020304" pitchFamily="18" charset="0"/>
              </a:rPr>
              <a:t>ra</a:t>
            </a:r>
            <a:r>
              <a:rPr lang="en-US" dirty="0">
                <a:effectLst/>
                <a:ea typeface="Times New Roman" panose="02020603050405020304" pitchFamily="18" charset="0"/>
              </a:rPr>
              <a:t> </a:t>
            </a:r>
            <a:r>
              <a:rPr lang="en-US" dirty="0" err="1">
                <a:effectLst/>
                <a:ea typeface="Times New Roman" panose="02020603050405020304" pitchFamily="18" charset="0"/>
              </a:rPr>
              <a:t>bộ</a:t>
            </a:r>
            <a:r>
              <a:rPr lang="en-US" dirty="0">
                <a:effectLst/>
                <a:ea typeface="Times New Roman" panose="02020603050405020304" pitchFamily="18" charset="0"/>
              </a:rPr>
              <a:t> </a:t>
            </a:r>
            <a:r>
              <a:rPr lang="en-US" dirty="0" err="1">
                <a:effectLst/>
                <a:ea typeface="Times New Roman" panose="02020603050405020304" pitchFamily="18" charset="0"/>
              </a:rPr>
              <a:t>thông</a:t>
            </a:r>
            <a:r>
              <a:rPr lang="en-US" dirty="0">
                <a:effectLst/>
                <a:ea typeface="Times New Roman" panose="02020603050405020304" pitchFamily="18" charset="0"/>
              </a:rPr>
              <a:t> </a:t>
            </a:r>
            <a:r>
              <a:rPr lang="en-US" dirty="0" err="1">
                <a:effectLst/>
                <a:ea typeface="Times New Roman" panose="02020603050405020304" pitchFamily="18" charset="0"/>
              </a:rPr>
              <a:t>số</a:t>
            </a:r>
            <a:r>
              <a:rPr lang="en-US" dirty="0">
                <a:effectLst/>
                <a:ea typeface="Times New Roman" panose="02020603050405020304" pitchFamily="18" charset="0"/>
              </a:rPr>
              <a:t> </a:t>
            </a:r>
            <a:r>
              <a:rPr lang="en-US" dirty="0" err="1">
                <a:effectLst/>
                <a:ea typeface="Times New Roman" panose="02020603050405020304" pitchFamily="18" charset="0"/>
              </a:rPr>
              <a:t>tốt</a:t>
            </a:r>
            <a:r>
              <a:rPr lang="en-US" dirty="0">
                <a:effectLst/>
                <a:ea typeface="Times New Roman" panose="02020603050405020304" pitchFamily="18" charset="0"/>
              </a:rPr>
              <a:t> </a:t>
            </a:r>
            <a:r>
              <a:rPr lang="en-US" dirty="0" err="1">
                <a:effectLst/>
                <a:ea typeface="Times New Roman" panose="02020603050405020304" pitchFamily="18" charset="0"/>
              </a:rPr>
              <a:t>nhất</a:t>
            </a:r>
            <a:r>
              <a:rPr lang="en-US" dirty="0">
                <a:effectLst/>
                <a:ea typeface="Times New Roman" panose="02020603050405020304" pitchFamily="18" charset="0"/>
              </a:rPr>
              <a:t>.</a:t>
            </a:r>
          </a:p>
          <a:p>
            <a:pPr marL="0" indent="0" algn="just">
              <a:buNone/>
            </a:pPr>
            <a:endParaRPr lang="en-US" sz="2000" b="1" dirty="0"/>
          </a:p>
        </p:txBody>
      </p:sp>
      <p:graphicFrame>
        <p:nvGraphicFramePr>
          <p:cNvPr id="18" name="Object 17">
            <a:extLst>
              <a:ext uri="{FF2B5EF4-FFF2-40B4-BE49-F238E27FC236}">
                <a16:creationId xmlns:a16="http://schemas.microsoft.com/office/drawing/2014/main" id="{4D77233B-609A-6A41-724C-6CDE8EFE8F31}"/>
              </a:ext>
            </a:extLst>
          </p:cNvPr>
          <p:cNvGraphicFramePr>
            <a:graphicFrameLocks noChangeAspect="1"/>
          </p:cNvGraphicFramePr>
          <p:nvPr>
            <p:extLst>
              <p:ext uri="{D42A27DB-BD31-4B8C-83A1-F6EECF244321}">
                <p14:modId xmlns:p14="http://schemas.microsoft.com/office/powerpoint/2010/main" val="347459143"/>
              </p:ext>
            </p:extLst>
          </p:nvPr>
        </p:nvGraphicFramePr>
        <p:xfrm>
          <a:off x="2219324" y="2216220"/>
          <a:ext cx="2578059" cy="263665"/>
        </p:xfrm>
        <a:graphic>
          <a:graphicData uri="http://schemas.openxmlformats.org/presentationml/2006/ole">
            <mc:AlternateContent xmlns:mc="http://schemas.openxmlformats.org/markup-compatibility/2006">
              <mc:Choice xmlns:v="urn:schemas-microsoft-com:vml" Requires="v">
                <p:oleObj name="Equation" r:id="rId2" imgW="1675744" imgH="171606" progId="Equation.DSMT4">
                  <p:embed/>
                </p:oleObj>
              </mc:Choice>
              <mc:Fallback>
                <p:oleObj name="Equation" r:id="rId2" imgW="1675744" imgH="171606" progId="Equation.DSMT4">
                  <p:embed/>
                  <p:pic>
                    <p:nvPicPr>
                      <p:cNvPr id="0" name=""/>
                      <p:cNvPicPr/>
                      <p:nvPr/>
                    </p:nvPicPr>
                    <p:blipFill>
                      <a:blip r:embed="rId3"/>
                      <a:stretch>
                        <a:fillRect/>
                      </a:stretch>
                    </p:blipFill>
                    <p:spPr>
                      <a:xfrm>
                        <a:off x="2219324" y="2216220"/>
                        <a:ext cx="2578059" cy="263665"/>
                      </a:xfrm>
                      <a:prstGeom prst="rect">
                        <a:avLst/>
                      </a:prstGeom>
                    </p:spPr>
                  </p:pic>
                </p:oleObj>
              </mc:Fallback>
            </mc:AlternateContent>
          </a:graphicData>
        </a:graphic>
      </p:graphicFrame>
    </p:spTree>
    <p:extLst>
      <p:ext uri="{BB962C8B-B14F-4D97-AF65-F5344CB8AC3E}">
        <p14:creationId xmlns:p14="http://schemas.microsoft.com/office/powerpoint/2010/main" val="38050336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6BF0AD-ED26-D801-B23C-3A463DF62217}"/>
              </a:ext>
            </a:extLst>
          </p:cNvPr>
          <p:cNvSpPr>
            <a:spLocks noGrp="1"/>
          </p:cNvSpPr>
          <p:nvPr>
            <p:ph type="body" sz="quarter" idx="13"/>
          </p:nvPr>
        </p:nvSpPr>
        <p:spPr/>
        <p:txBody>
          <a:bodyPr/>
          <a:lstStyle/>
          <a:p>
            <a:pPr algn="just">
              <a:buFont typeface="+mj-lt"/>
              <a:buAutoNum type="arabicPeriod" startAt="2"/>
            </a:pPr>
            <a:r>
              <a:rPr lang="en-US" b="1" dirty="0" err="1"/>
              <a:t>Cơ</a:t>
            </a:r>
            <a:r>
              <a:rPr lang="en-US" b="1" dirty="0"/>
              <a:t> </a:t>
            </a:r>
            <a:r>
              <a:rPr lang="en-US" b="1" dirty="0" err="1"/>
              <a:t>sở</a:t>
            </a:r>
            <a:r>
              <a:rPr lang="en-US" b="1" dirty="0"/>
              <a:t> </a:t>
            </a:r>
            <a:r>
              <a:rPr lang="en-US" b="1" dirty="0" err="1"/>
              <a:t>lý</a:t>
            </a:r>
            <a:r>
              <a:rPr lang="en-US" b="1" dirty="0"/>
              <a:t> </a:t>
            </a:r>
            <a:r>
              <a:rPr lang="en-US" b="1" dirty="0" err="1"/>
              <a:t>thuyết</a:t>
            </a:r>
            <a:endParaRPr lang="en-US" b="1" dirty="0"/>
          </a:p>
        </p:txBody>
      </p:sp>
      <p:sp>
        <p:nvSpPr>
          <p:cNvPr id="3" name="Date Placeholder 2">
            <a:extLst>
              <a:ext uri="{FF2B5EF4-FFF2-40B4-BE49-F238E27FC236}">
                <a16:creationId xmlns:a16="http://schemas.microsoft.com/office/drawing/2014/main" id="{0C49C022-5E25-7BFD-2182-64FF5B9CE18B}"/>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35D9DAA7-1D07-7411-8356-41C9BBDFDF22}"/>
              </a:ext>
            </a:extLst>
          </p:cNvPr>
          <p:cNvSpPr>
            <a:spLocks noGrp="1"/>
          </p:cNvSpPr>
          <p:nvPr>
            <p:ph type="sldNum" sz="quarter" idx="16"/>
          </p:nvPr>
        </p:nvSpPr>
        <p:spPr/>
        <p:txBody>
          <a:bodyPr/>
          <a:lstStyle/>
          <a:p>
            <a:fld id="{2BA667B7-7BA5-4DB2-A058-B66A386C003C}" type="slidenum">
              <a:rPr lang="en-SG" smtClean="0"/>
              <a:t>5</a:t>
            </a:fld>
            <a:endParaRPr lang="en-SG"/>
          </a:p>
        </p:txBody>
      </p:sp>
      <p:sp>
        <p:nvSpPr>
          <p:cNvPr id="5" name="Content Placeholder 4">
            <a:extLst>
              <a:ext uri="{FF2B5EF4-FFF2-40B4-BE49-F238E27FC236}">
                <a16:creationId xmlns:a16="http://schemas.microsoft.com/office/drawing/2014/main" id="{358BE6C3-CAC1-D7D3-BB51-A43A11D93282}"/>
              </a:ext>
            </a:extLst>
          </p:cNvPr>
          <p:cNvSpPr>
            <a:spLocks noGrp="1"/>
          </p:cNvSpPr>
          <p:nvPr>
            <p:ph sz="quarter" idx="17"/>
          </p:nvPr>
        </p:nvSpPr>
        <p:spPr/>
        <p:txBody>
          <a:bodyPr>
            <a:normAutofit/>
          </a:bodyPr>
          <a:lstStyle/>
          <a:p>
            <a:pPr marL="0" indent="0">
              <a:buNone/>
            </a:pPr>
            <a:r>
              <a:rPr lang="en-US" sz="2200" b="1" dirty="0"/>
              <a:t>2.1 </a:t>
            </a:r>
            <a:r>
              <a:rPr lang="en-US" sz="2200" b="1" dirty="0" err="1"/>
              <a:t>Lý</a:t>
            </a:r>
            <a:r>
              <a:rPr lang="en-US" sz="2200" b="1" dirty="0"/>
              <a:t> </a:t>
            </a:r>
            <a:r>
              <a:rPr lang="en-US" sz="2200" b="1" dirty="0" err="1"/>
              <a:t>thuyết</a:t>
            </a:r>
            <a:r>
              <a:rPr lang="en-US" sz="2200" b="1" dirty="0"/>
              <a:t> </a:t>
            </a:r>
            <a:r>
              <a:rPr lang="en-US" sz="2200" b="1" dirty="0" err="1"/>
              <a:t>điều</a:t>
            </a:r>
            <a:r>
              <a:rPr lang="en-US" sz="2200" b="1" dirty="0"/>
              <a:t> </a:t>
            </a:r>
            <a:r>
              <a:rPr lang="en-US" sz="2200" b="1" dirty="0" err="1"/>
              <a:t>khiển</a:t>
            </a:r>
            <a:r>
              <a:rPr lang="en-US" sz="2200" b="1" dirty="0"/>
              <a:t> </a:t>
            </a:r>
            <a:r>
              <a:rPr lang="en-US" sz="2200" b="1" dirty="0" err="1"/>
              <a:t>máy</a:t>
            </a:r>
            <a:r>
              <a:rPr lang="en-US" sz="2200" b="1" dirty="0"/>
              <a:t> bay</a:t>
            </a:r>
          </a:p>
          <a:p>
            <a:pPr marL="0" indent="0" algn="just">
              <a:lnSpc>
                <a:spcPct val="150000"/>
              </a:lnSpc>
              <a:buNone/>
            </a:pPr>
            <a:r>
              <a:rPr lang="en-US" dirty="0"/>
              <a:t>- </a:t>
            </a:r>
            <a:r>
              <a:rPr lang="en-US" dirty="0">
                <a:effectLst/>
                <a:ea typeface="Times New Roman" panose="02020603050405020304" pitchFamily="18" charset="0"/>
              </a:rPr>
              <a:t>Quadcopter </a:t>
            </a:r>
            <a:r>
              <a:rPr lang="en-US" dirty="0" err="1">
                <a:effectLst/>
                <a:ea typeface="Times New Roman" panose="02020603050405020304" pitchFamily="18" charset="0"/>
              </a:rPr>
              <a:t>là</a:t>
            </a:r>
            <a:r>
              <a:rPr lang="en-US" dirty="0">
                <a:effectLst/>
                <a:ea typeface="Times New Roman" panose="02020603050405020304" pitchFamily="18" charset="0"/>
              </a:rPr>
              <a:t> </a:t>
            </a:r>
            <a:r>
              <a:rPr lang="en-US" dirty="0" err="1">
                <a:effectLst/>
                <a:ea typeface="Times New Roman" panose="02020603050405020304" pitchFamily="18" charset="0"/>
              </a:rPr>
              <a:t>một</a:t>
            </a:r>
            <a:r>
              <a:rPr lang="en-US" dirty="0">
                <a:effectLst/>
                <a:ea typeface="Times New Roman" panose="02020603050405020304" pitchFamily="18" charset="0"/>
              </a:rPr>
              <a:t> UAV </a:t>
            </a:r>
            <a:r>
              <a:rPr lang="en-US" dirty="0" err="1">
                <a:effectLst/>
                <a:ea typeface="Times New Roman" panose="02020603050405020304" pitchFamily="18" charset="0"/>
              </a:rPr>
              <a:t>với</a:t>
            </a:r>
            <a:r>
              <a:rPr lang="en-US" dirty="0">
                <a:effectLst/>
                <a:ea typeface="Times New Roman" panose="02020603050405020304" pitchFamily="18" charset="0"/>
              </a:rPr>
              <a:t> 4 </a:t>
            </a:r>
            <a:r>
              <a:rPr lang="en-US" dirty="0" err="1">
                <a:effectLst/>
                <a:ea typeface="Times New Roman" panose="02020603050405020304" pitchFamily="18" charset="0"/>
              </a:rPr>
              <a:t>động</a:t>
            </a:r>
            <a:r>
              <a:rPr lang="en-US" dirty="0">
                <a:effectLst/>
                <a:ea typeface="Times New Roman" panose="02020603050405020304" pitchFamily="18" charset="0"/>
              </a:rPr>
              <a:t> </a:t>
            </a:r>
            <a:r>
              <a:rPr lang="en-US" dirty="0" err="1">
                <a:effectLst/>
                <a:ea typeface="Times New Roman" panose="02020603050405020304" pitchFamily="18" charset="0"/>
              </a:rPr>
              <a:t>cơ</a:t>
            </a:r>
            <a:r>
              <a:rPr lang="en-US" dirty="0">
                <a:effectLst/>
                <a:ea typeface="Times New Roman" panose="02020603050405020304" pitchFamily="18" charset="0"/>
              </a:rPr>
              <a:t> </a:t>
            </a:r>
            <a:r>
              <a:rPr lang="en-US" dirty="0" err="1">
                <a:effectLst/>
                <a:ea typeface="Times New Roman" panose="02020603050405020304" pitchFamily="18" charset="0"/>
              </a:rPr>
              <a:t>cánh</a:t>
            </a:r>
            <a:r>
              <a:rPr lang="en-US" dirty="0">
                <a:effectLst/>
                <a:ea typeface="Times New Roman" panose="02020603050405020304" pitchFamily="18" charset="0"/>
              </a:rPr>
              <a:t> </a:t>
            </a:r>
            <a:r>
              <a:rPr lang="en-US" dirty="0" err="1">
                <a:effectLst/>
                <a:ea typeface="Times New Roman" panose="02020603050405020304" pitchFamily="18" charset="0"/>
              </a:rPr>
              <a:t>quạt</a:t>
            </a:r>
            <a:r>
              <a:rPr lang="en-US" dirty="0">
                <a:effectLst/>
                <a:ea typeface="Times New Roman" panose="02020603050405020304" pitchFamily="18" charset="0"/>
              </a:rPr>
              <a:t>, </a:t>
            </a:r>
            <a:r>
              <a:rPr lang="en-US" dirty="0" err="1">
                <a:effectLst/>
                <a:ea typeface="Times New Roman" panose="02020603050405020304" pitchFamily="18" charset="0"/>
              </a:rPr>
              <a:t>tạo</a:t>
            </a:r>
            <a:r>
              <a:rPr lang="en-US" dirty="0">
                <a:effectLst/>
                <a:ea typeface="Times New Roman" panose="02020603050405020304" pitchFamily="18" charset="0"/>
              </a:rPr>
              <a:t> </a:t>
            </a:r>
            <a:r>
              <a:rPr lang="en-US" dirty="0" err="1">
                <a:effectLst/>
                <a:ea typeface="Times New Roman" panose="02020603050405020304" pitchFamily="18" charset="0"/>
              </a:rPr>
              <a:t>ra</a:t>
            </a:r>
            <a:r>
              <a:rPr lang="en-US" dirty="0">
                <a:effectLst/>
                <a:ea typeface="Times New Roman" panose="02020603050405020304" pitchFamily="18" charset="0"/>
              </a:rPr>
              <a:t> </a:t>
            </a:r>
            <a:r>
              <a:rPr lang="en-US" dirty="0" err="1">
                <a:effectLst/>
                <a:ea typeface="Times New Roman" panose="02020603050405020304" pitchFamily="18" charset="0"/>
              </a:rPr>
              <a:t>lực</a:t>
            </a:r>
            <a:r>
              <a:rPr lang="en-US" dirty="0">
                <a:effectLst/>
                <a:ea typeface="Times New Roman" panose="02020603050405020304" pitchFamily="18" charset="0"/>
              </a:rPr>
              <a:t> </a:t>
            </a:r>
            <a:r>
              <a:rPr lang="en-US" dirty="0" err="1">
                <a:effectLst/>
                <a:ea typeface="Times New Roman" panose="02020603050405020304" pitchFamily="18" charset="0"/>
              </a:rPr>
              <a:t>nâng</a:t>
            </a:r>
            <a:r>
              <a:rPr lang="en-US" dirty="0">
                <a:effectLst/>
                <a:ea typeface="Times New Roman" panose="02020603050405020304" pitchFamily="18" charset="0"/>
              </a:rPr>
              <a:t> </a:t>
            </a:r>
            <a:r>
              <a:rPr lang="en-US" dirty="0" err="1">
                <a:effectLst/>
                <a:ea typeface="Times New Roman" panose="02020603050405020304" pitchFamily="18" charset="0"/>
              </a:rPr>
              <a:t>để</a:t>
            </a:r>
            <a:r>
              <a:rPr lang="en-US" dirty="0">
                <a:effectLst/>
                <a:ea typeface="Times New Roman" panose="02020603050405020304" pitchFamily="18" charset="0"/>
              </a:rPr>
              <a:t> </a:t>
            </a:r>
            <a:r>
              <a:rPr lang="en-US" dirty="0" err="1">
                <a:effectLst/>
                <a:ea typeface="Times New Roman" panose="02020603050405020304" pitchFamily="18" charset="0"/>
              </a:rPr>
              <a:t>máy</a:t>
            </a:r>
            <a:r>
              <a:rPr lang="en-US" dirty="0">
                <a:effectLst/>
                <a:ea typeface="Times New Roman" panose="02020603050405020304" pitchFamily="18" charset="0"/>
              </a:rPr>
              <a:t> bay </a:t>
            </a:r>
            <a:r>
              <a:rPr lang="en-US" dirty="0" err="1">
                <a:effectLst/>
                <a:ea typeface="Times New Roman" panose="02020603050405020304" pitchFamily="18" charset="0"/>
              </a:rPr>
              <a:t>cất</a:t>
            </a:r>
            <a:r>
              <a:rPr lang="en-US" dirty="0">
                <a:effectLst/>
                <a:ea typeface="Times New Roman" panose="02020603050405020304" pitchFamily="18" charset="0"/>
              </a:rPr>
              <a:t> </a:t>
            </a:r>
            <a:r>
              <a:rPr lang="en-US" dirty="0" err="1">
                <a:effectLst/>
                <a:ea typeface="Times New Roman" panose="02020603050405020304" pitchFamily="18" charset="0"/>
              </a:rPr>
              <a:t>cánh</a:t>
            </a:r>
            <a:r>
              <a:rPr lang="en-US" dirty="0">
                <a:effectLst/>
                <a:ea typeface="Times New Roman" panose="02020603050405020304" pitchFamily="18" charset="0"/>
              </a:rPr>
              <a:t>. </a:t>
            </a:r>
            <a:r>
              <a:rPr lang="en-US" dirty="0" err="1">
                <a:effectLst/>
                <a:ea typeface="Times New Roman" panose="02020603050405020304" pitchFamily="18" charset="0"/>
              </a:rPr>
              <a:t>Hướng</a:t>
            </a:r>
            <a:r>
              <a:rPr lang="en-US" dirty="0">
                <a:effectLst/>
                <a:ea typeface="Times New Roman" panose="02020603050405020304" pitchFamily="18" charset="0"/>
              </a:rPr>
              <a:t> </a:t>
            </a:r>
            <a:r>
              <a:rPr lang="en-US" dirty="0" err="1">
                <a:effectLst/>
                <a:ea typeface="Times New Roman" panose="02020603050405020304" pitchFamily="18" charset="0"/>
              </a:rPr>
              <a:t>của</a:t>
            </a:r>
            <a:r>
              <a:rPr lang="en-US" dirty="0">
                <a:effectLst/>
                <a:ea typeface="Times New Roman" panose="02020603050405020304" pitchFamily="18" charset="0"/>
              </a:rPr>
              <a:t> </a:t>
            </a:r>
            <a:r>
              <a:rPr lang="en-US" dirty="0" err="1">
                <a:effectLst/>
                <a:ea typeface="Times New Roman" panose="02020603050405020304" pitchFamily="18" charset="0"/>
              </a:rPr>
              <a:t>cánh</a:t>
            </a:r>
            <a:r>
              <a:rPr lang="en-US" dirty="0">
                <a:effectLst/>
                <a:ea typeface="Times New Roman" panose="02020603050405020304" pitchFamily="18" charset="0"/>
              </a:rPr>
              <a:t> </a:t>
            </a:r>
            <a:r>
              <a:rPr lang="en-US" dirty="0" err="1">
                <a:effectLst/>
                <a:ea typeface="Times New Roman" panose="02020603050405020304" pitchFamily="18" charset="0"/>
              </a:rPr>
              <a:t>quạt</a:t>
            </a:r>
            <a:r>
              <a:rPr lang="en-US" dirty="0">
                <a:effectLst/>
                <a:ea typeface="Times New Roman" panose="02020603050405020304" pitchFamily="18" charset="0"/>
              </a:rPr>
              <a:t> quadcopter </a:t>
            </a:r>
            <a:r>
              <a:rPr lang="en-US" dirty="0" err="1">
                <a:effectLst/>
                <a:ea typeface="Times New Roman" panose="02020603050405020304" pitchFamily="18" charset="0"/>
              </a:rPr>
              <a:t>cùng</a:t>
            </a:r>
            <a:r>
              <a:rPr lang="en-US" dirty="0">
                <a:effectLst/>
                <a:ea typeface="Times New Roman" panose="02020603050405020304" pitchFamily="18" charset="0"/>
              </a:rPr>
              <a:t> </a:t>
            </a:r>
            <a:r>
              <a:rPr lang="en-US" dirty="0" err="1">
                <a:effectLst/>
                <a:ea typeface="Times New Roman" panose="02020603050405020304" pitchFamily="18" charset="0"/>
              </a:rPr>
              <a:t>với</a:t>
            </a:r>
            <a:r>
              <a:rPr lang="en-US" dirty="0">
                <a:effectLst/>
                <a:ea typeface="Times New Roman" panose="02020603050405020304" pitchFamily="18" charset="0"/>
              </a:rPr>
              <a:t> </a:t>
            </a:r>
            <a:r>
              <a:rPr lang="en-US" dirty="0" err="1">
                <a:effectLst/>
                <a:ea typeface="Times New Roman" panose="02020603050405020304" pitchFamily="18" charset="0"/>
              </a:rPr>
              <a:t>vòng</a:t>
            </a:r>
            <a:r>
              <a:rPr lang="en-US" dirty="0">
                <a:effectLst/>
                <a:ea typeface="Times New Roman" panose="02020603050405020304" pitchFamily="18" charset="0"/>
              </a:rPr>
              <a:t> quay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tốc</a:t>
            </a:r>
            <a:r>
              <a:rPr lang="en-US" dirty="0">
                <a:effectLst/>
                <a:ea typeface="Times New Roman" panose="02020603050405020304" pitchFamily="18" charset="0"/>
              </a:rPr>
              <a:t> </a:t>
            </a:r>
            <a:r>
              <a:rPr lang="en-US" dirty="0" err="1">
                <a:effectLst/>
                <a:ea typeface="Times New Roman" panose="02020603050405020304" pitchFamily="18" charset="0"/>
              </a:rPr>
              <a:t>độ</a:t>
            </a:r>
            <a:r>
              <a:rPr lang="en-US" dirty="0">
                <a:effectLst/>
                <a:ea typeface="Times New Roman" panose="02020603050405020304" pitchFamily="18" charset="0"/>
              </a:rPr>
              <a:t> </a:t>
            </a:r>
            <a:r>
              <a:rPr lang="en-US" dirty="0" err="1">
                <a:effectLst/>
                <a:ea typeface="Times New Roman" panose="02020603050405020304" pitchFamily="18" charset="0"/>
              </a:rPr>
              <a:t>là</a:t>
            </a:r>
            <a:r>
              <a:rPr lang="en-US" dirty="0">
                <a:effectLst/>
                <a:ea typeface="Times New Roman" panose="02020603050405020304" pitchFamily="18" charset="0"/>
              </a:rPr>
              <a:t> </a:t>
            </a:r>
            <a:r>
              <a:rPr lang="en-US" dirty="0" err="1">
                <a:effectLst/>
                <a:ea typeface="Times New Roman" panose="02020603050405020304" pitchFamily="18" charset="0"/>
              </a:rPr>
              <a:t>các</a:t>
            </a:r>
            <a:r>
              <a:rPr lang="en-US" dirty="0">
                <a:effectLst/>
                <a:ea typeface="Times New Roman" panose="02020603050405020304" pitchFamily="18" charset="0"/>
              </a:rPr>
              <a:t> </a:t>
            </a:r>
            <a:r>
              <a:rPr lang="en-US" dirty="0" err="1">
                <a:effectLst/>
                <a:ea typeface="Times New Roman" panose="02020603050405020304" pitchFamily="18" charset="0"/>
              </a:rPr>
              <a:t>yếu</a:t>
            </a:r>
            <a:r>
              <a:rPr lang="en-US" dirty="0">
                <a:effectLst/>
                <a:ea typeface="Times New Roman" panose="02020603050405020304" pitchFamily="18" charset="0"/>
              </a:rPr>
              <a:t> </a:t>
            </a:r>
            <a:r>
              <a:rPr lang="en-US" dirty="0" err="1">
                <a:effectLst/>
                <a:ea typeface="Times New Roman" panose="02020603050405020304" pitchFamily="18" charset="0"/>
              </a:rPr>
              <a:t>tố</a:t>
            </a:r>
            <a:r>
              <a:rPr lang="en-US" dirty="0">
                <a:effectLst/>
                <a:ea typeface="Times New Roman" panose="02020603050405020304" pitchFamily="18" charset="0"/>
              </a:rPr>
              <a:t> </a:t>
            </a:r>
            <a:r>
              <a:rPr lang="en-US" dirty="0" err="1">
                <a:effectLst/>
                <a:ea typeface="Times New Roman" panose="02020603050405020304" pitchFamily="18" charset="0"/>
              </a:rPr>
              <a:t>quyết</a:t>
            </a:r>
            <a:r>
              <a:rPr lang="en-US" dirty="0">
                <a:effectLst/>
                <a:ea typeface="Times New Roman" panose="02020603050405020304" pitchFamily="18" charset="0"/>
              </a:rPr>
              <a:t> </a:t>
            </a:r>
            <a:r>
              <a:rPr lang="en-US" dirty="0" err="1">
                <a:effectLst/>
                <a:ea typeface="Times New Roman" panose="02020603050405020304" pitchFamily="18" charset="0"/>
              </a:rPr>
              <a:t>định</a:t>
            </a:r>
            <a:r>
              <a:rPr lang="en-US" dirty="0">
                <a:effectLst/>
                <a:ea typeface="Times New Roman" panose="02020603050405020304" pitchFamily="18" charset="0"/>
              </a:rPr>
              <a:t> </a:t>
            </a:r>
            <a:r>
              <a:rPr lang="en-US" dirty="0" err="1">
                <a:effectLst/>
                <a:ea typeface="Times New Roman" panose="02020603050405020304" pitchFamily="18" charset="0"/>
              </a:rPr>
              <a:t>khả</a:t>
            </a:r>
            <a:r>
              <a:rPr lang="en-US" dirty="0">
                <a:effectLst/>
                <a:ea typeface="Times New Roman" panose="02020603050405020304" pitchFamily="18" charset="0"/>
              </a:rPr>
              <a:t> </a:t>
            </a:r>
            <a:r>
              <a:rPr lang="en-US" dirty="0" err="1">
                <a:effectLst/>
                <a:ea typeface="Times New Roman" panose="02020603050405020304" pitchFamily="18" charset="0"/>
              </a:rPr>
              <a:t>năng</a:t>
            </a:r>
            <a:r>
              <a:rPr lang="en-US" dirty="0">
                <a:effectLst/>
                <a:ea typeface="Times New Roman" panose="02020603050405020304" pitchFamily="18" charset="0"/>
              </a:rPr>
              <a:t> bay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cơ</a:t>
            </a:r>
            <a:r>
              <a:rPr lang="en-US" dirty="0">
                <a:effectLst/>
                <a:ea typeface="Times New Roman" panose="02020603050405020304" pitchFamily="18" charset="0"/>
              </a:rPr>
              <a:t> </a:t>
            </a:r>
            <a:r>
              <a:rPr lang="en-US" dirty="0" err="1">
                <a:effectLst/>
                <a:ea typeface="Times New Roman" panose="02020603050405020304" pitchFamily="18" charset="0"/>
              </a:rPr>
              <a:t>động</a:t>
            </a:r>
            <a:r>
              <a:rPr lang="en-US" dirty="0">
                <a:effectLst/>
                <a:ea typeface="Times New Roman" panose="02020603050405020304" pitchFamily="18" charset="0"/>
              </a:rPr>
              <a:t> </a:t>
            </a:r>
            <a:r>
              <a:rPr lang="en-US" dirty="0" err="1">
                <a:effectLst/>
                <a:ea typeface="Times New Roman" panose="02020603050405020304" pitchFamily="18" charset="0"/>
              </a:rPr>
              <a:t>của</a:t>
            </a:r>
            <a:r>
              <a:rPr lang="en-US" dirty="0">
                <a:effectLst/>
                <a:ea typeface="Times New Roman" panose="02020603050405020304" pitchFamily="18" charset="0"/>
              </a:rPr>
              <a:t> </a:t>
            </a:r>
            <a:r>
              <a:rPr lang="en-US" dirty="0" err="1">
                <a:effectLst/>
                <a:ea typeface="Times New Roman" panose="02020603050405020304" pitchFamily="18" charset="0"/>
              </a:rPr>
              <a:t>máy</a:t>
            </a:r>
            <a:r>
              <a:rPr lang="en-US" dirty="0">
                <a:effectLst/>
                <a:ea typeface="Times New Roman" panose="02020603050405020304" pitchFamily="18" charset="0"/>
              </a:rPr>
              <a:t> bay.</a:t>
            </a:r>
            <a:endParaRPr lang="en-US" dirty="0"/>
          </a:p>
          <a:p>
            <a:pPr marL="0" indent="0" algn="just">
              <a:lnSpc>
                <a:spcPct val="150000"/>
              </a:lnSpc>
              <a:buNone/>
            </a:pPr>
            <a:r>
              <a:rPr lang="en-US" dirty="0"/>
              <a:t>- </a:t>
            </a:r>
            <a:r>
              <a:rPr lang="vi-VN" dirty="0"/>
              <a:t>Quadcopter là một robot với 6 bậc tự do. Chính vì vậy, ngoài các chuyển động tịnh tiến theo các phương x, y và z, nó còn chuyển động theo các góc roll, pitch và </a:t>
            </a:r>
            <a:r>
              <a:rPr lang="vi-VN"/>
              <a:t>yaw.</a:t>
            </a:r>
            <a:endParaRPr lang="vi-VN" dirty="0"/>
          </a:p>
        </p:txBody>
      </p:sp>
      <p:sp>
        <p:nvSpPr>
          <p:cNvPr id="6" name="Content Placeholder 5">
            <a:extLst>
              <a:ext uri="{FF2B5EF4-FFF2-40B4-BE49-F238E27FC236}">
                <a16:creationId xmlns:a16="http://schemas.microsoft.com/office/drawing/2014/main" id="{D35EBD78-55E7-BEC9-82EF-DCB3BB108A48}"/>
              </a:ext>
            </a:extLst>
          </p:cNvPr>
          <p:cNvSpPr>
            <a:spLocks noGrp="1"/>
          </p:cNvSpPr>
          <p:nvPr>
            <p:ph sz="quarter" idx="18"/>
          </p:nvPr>
        </p:nvSpPr>
        <p:spPr/>
        <p:txBody>
          <a:bodyPr>
            <a:normAutofit/>
          </a:bodyPr>
          <a:lstStyle/>
          <a:p>
            <a:pPr marL="0" indent="0">
              <a:buNone/>
            </a:pPr>
            <a:endParaRPr lang="en-US" sz="1800" dirty="0">
              <a:effectLst/>
              <a:ea typeface="Times New Roman" panose="02020603050405020304" pitchFamily="18" charset="0"/>
            </a:endParaRPr>
          </a:p>
          <a:p>
            <a:pPr marL="0" indent="0">
              <a:buNone/>
            </a:pPr>
            <a:endParaRPr lang="en-US" sz="1800" dirty="0">
              <a:ea typeface="Times New Roman" panose="02020603050405020304" pitchFamily="18" charset="0"/>
            </a:endParaRPr>
          </a:p>
          <a:p>
            <a:pPr marL="0" indent="0">
              <a:buNone/>
            </a:pPr>
            <a:endParaRPr lang="en-US" sz="1800" dirty="0">
              <a:effectLst/>
              <a:ea typeface="Times New Roman" panose="02020603050405020304" pitchFamily="18" charset="0"/>
            </a:endParaRPr>
          </a:p>
          <a:p>
            <a:pPr marL="0" indent="0">
              <a:buNone/>
            </a:pPr>
            <a:endParaRPr lang="en-US" sz="1800" dirty="0">
              <a:ea typeface="Times New Roman" panose="02020603050405020304" pitchFamily="18" charset="0"/>
            </a:endParaRPr>
          </a:p>
          <a:p>
            <a:pPr marL="0" indent="0">
              <a:buNone/>
            </a:pPr>
            <a:endParaRPr lang="en-US" sz="1800" dirty="0">
              <a:effectLst/>
              <a:ea typeface="Times New Roman" panose="02020603050405020304" pitchFamily="18" charset="0"/>
            </a:endParaRPr>
          </a:p>
          <a:p>
            <a:pPr marL="0" indent="0">
              <a:buNone/>
            </a:pPr>
            <a:endParaRPr lang="en-US" sz="1800" dirty="0">
              <a:ea typeface="Times New Roman" panose="02020603050405020304" pitchFamily="18" charset="0"/>
            </a:endParaRPr>
          </a:p>
          <a:p>
            <a:pPr marL="0" indent="0">
              <a:buNone/>
            </a:pPr>
            <a:endParaRPr lang="en-US" sz="1800" dirty="0">
              <a:effectLst/>
              <a:ea typeface="Times New Roman" panose="02020603050405020304" pitchFamily="18" charset="0"/>
            </a:endParaRPr>
          </a:p>
          <a:p>
            <a:pPr marL="0" indent="0">
              <a:buNone/>
            </a:pPr>
            <a:endParaRPr lang="en-US" sz="1800" dirty="0">
              <a:ea typeface="Times New Roman" panose="02020603050405020304" pitchFamily="18" charset="0"/>
            </a:endParaRPr>
          </a:p>
        </p:txBody>
      </p:sp>
      <p:pic>
        <p:nvPicPr>
          <p:cNvPr id="10" name="Picture 9">
            <a:extLst>
              <a:ext uri="{FF2B5EF4-FFF2-40B4-BE49-F238E27FC236}">
                <a16:creationId xmlns:a16="http://schemas.microsoft.com/office/drawing/2014/main" id="{49B15022-1DE4-716C-9856-1A234FE341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11435" y="1603026"/>
            <a:ext cx="3212229" cy="2991233"/>
          </a:xfrm>
          <a:prstGeom prst="rect">
            <a:avLst/>
          </a:prstGeom>
          <a:noFill/>
          <a:ln>
            <a:noFill/>
          </a:ln>
        </p:spPr>
      </p:pic>
      <p:sp>
        <p:nvSpPr>
          <p:cNvPr id="15" name="TextBox 14">
            <a:extLst>
              <a:ext uri="{FF2B5EF4-FFF2-40B4-BE49-F238E27FC236}">
                <a16:creationId xmlns:a16="http://schemas.microsoft.com/office/drawing/2014/main" id="{446AD047-F197-8F21-BC4E-B3D93FB554D0}"/>
              </a:ext>
            </a:extLst>
          </p:cNvPr>
          <p:cNvSpPr txBox="1"/>
          <p:nvPr/>
        </p:nvSpPr>
        <p:spPr>
          <a:xfrm>
            <a:off x="6559190" y="4729587"/>
            <a:ext cx="5316717" cy="369332"/>
          </a:xfrm>
          <a:prstGeom prst="rect">
            <a:avLst/>
          </a:prstGeom>
          <a:noFill/>
        </p:spPr>
        <p:txBody>
          <a:bodyPr wrap="square">
            <a:spAutoFit/>
          </a:bodyPr>
          <a:lstStyle/>
          <a:p>
            <a:pPr algn="ct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2.1: </a:t>
            </a:r>
            <a:r>
              <a:rPr lang="en-US" dirty="0" err="1">
                <a:latin typeface="Arial" panose="020B0604020202020204" pitchFamily="34" charset="0"/>
                <a:cs typeface="Arial" panose="020B0604020202020204" pitchFamily="34" charset="0"/>
              </a:rPr>
              <a:t>C</a:t>
            </a:r>
            <a:r>
              <a:rPr lang="en-US" dirty="0" err="1">
                <a:effectLst/>
                <a:latin typeface="Arial" panose="020B0604020202020204" pitchFamily="34" charset="0"/>
                <a:ea typeface="Times New Roman" panose="02020603050405020304" pitchFamily="18" charset="0"/>
                <a:cs typeface="Arial" panose="020B0604020202020204" pitchFamily="34" charset="0"/>
              </a:rPr>
              <a:t>ấu</a:t>
            </a:r>
            <a:r>
              <a:rPr lang="en-US" dirty="0">
                <a:effectLst/>
                <a:latin typeface="Arial" panose="020B0604020202020204" pitchFamily="34" charset="0"/>
                <a:ea typeface="Times New Roman" panose="02020603050405020304" pitchFamily="18" charset="0"/>
                <a:cs typeface="Arial" panose="020B0604020202020204" pitchFamily="34" charset="0"/>
              </a:rPr>
              <a:t> </a:t>
            </a:r>
            <a:r>
              <a:rPr lang="en-US" dirty="0" err="1">
                <a:effectLst/>
                <a:latin typeface="Arial" panose="020B0604020202020204" pitchFamily="34" charset="0"/>
                <a:ea typeface="Times New Roman" panose="02020603050405020304" pitchFamily="18" charset="0"/>
                <a:cs typeface="Arial" panose="020B0604020202020204" pitchFamily="34" charset="0"/>
              </a:rPr>
              <a:t>trúc</a:t>
            </a:r>
            <a:r>
              <a:rPr lang="en-US" dirty="0">
                <a:effectLst/>
                <a:latin typeface="Arial" panose="020B0604020202020204" pitchFamily="34" charset="0"/>
                <a:ea typeface="Times New Roman" panose="02020603050405020304" pitchFamily="18" charset="0"/>
                <a:cs typeface="Arial" panose="020B0604020202020204" pitchFamily="34" charset="0"/>
              </a:rPr>
              <a:t> </a:t>
            </a:r>
            <a:r>
              <a:rPr lang="en-US" dirty="0" err="1">
                <a:effectLst/>
                <a:latin typeface="Arial" panose="020B0604020202020204" pitchFamily="34" charset="0"/>
                <a:ea typeface="Times New Roman" panose="02020603050405020304" pitchFamily="18" charset="0"/>
                <a:cs typeface="Arial" panose="020B0604020202020204" pitchFamily="34" charset="0"/>
              </a:rPr>
              <a:t>chuyển</a:t>
            </a:r>
            <a:r>
              <a:rPr lang="en-US" dirty="0">
                <a:effectLst/>
                <a:latin typeface="Arial" panose="020B0604020202020204" pitchFamily="34" charset="0"/>
                <a:ea typeface="Times New Roman" panose="02020603050405020304" pitchFamily="18" charset="0"/>
                <a:cs typeface="Arial" panose="020B0604020202020204" pitchFamily="34" charset="0"/>
              </a:rPr>
              <a:t> </a:t>
            </a:r>
            <a:r>
              <a:rPr lang="en-US" dirty="0" err="1">
                <a:effectLst/>
                <a:latin typeface="Arial" panose="020B0604020202020204" pitchFamily="34" charset="0"/>
                <a:ea typeface="Times New Roman" panose="02020603050405020304" pitchFamily="18" charset="0"/>
                <a:cs typeface="Arial" panose="020B0604020202020204" pitchFamily="34" charset="0"/>
              </a:rPr>
              <a:t>động</a:t>
            </a:r>
            <a:r>
              <a:rPr lang="en-US" dirty="0">
                <a:effectLst/>
                <a:latin typeface="Arial" panose="020B0604020202020204" pitchFamily="34" charset="0"/>
                <a:ea typeface="Times New Roman" panose="02020603050405020304" pitchFamily="18" charset="0"/>
                <a:cs typeface="Arial" panose="020B0604020202020204" pitchFamily="34" charset="0"/>
              </a:rPr>
              <a:t> </a:t>
            </a:r>
            <a:r>
              <a:rPr lang="en-US" dirty="0" err="1">
                <a:effectLst/>
                <a:latin typeface="Arial" panose="020B0604020202020204" pitchFamily="34" charset="0"/>
                <a:ea typeface="Times New Roman" panose="02020603050405020304" pitchFamily="18" charset="0"/>
                <a:cs typeface="Arial" panose="020B0604020202020204" pitchFamily="34" charset="0"/>
              </a:rPr>
              <a:t>của</a:t>
            </a:r>
            <a:r>
              <a:rPr lang="en-US" dirty="0">
                <a:effectLst/>
                <a:latin typeface="Arial" panose="020B0604020202020204" pitchFamily="34" charset="0"/>
                <a:ea typeface="Times New Roman" panose="02020603050405020304" pitchFamily="18" charset="0"/>
                <a:cs typeface="Arial" panose="020B0604020202020204" pitchFamily="34" charset="0"/>
              </a:rPr>
              <a:t> Quadcopter</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981367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6BF0AD-ED26-D801-B23C-3A463DF62217}"/>
              </a:ext>
            </a:extLst>
          </p:cNvPr>
          <p:cNvSpPr>
            <a:spLocks noGrp="1"/>
          </p:cNvSpPr>
          <p:nvPr>
            <p:ph type="body" sz="quarter" idx="13"/>
          </p:nvPr>
        </p:nvSpPr>
        <p:spPr/>
        <p:txBody>
          <a:bodyPr/>
          <a:lstStyle/>
          <a:p>
            <a:pPr algn="just">
              <a:buFont typeface="+mj-lt"/>
              <a:buAutoNum type="arabicPeriod" startAt="2"/>
            </a:pPr>
            <a:r>
              <a:rPr lang="en-US" b="1" dirty="0" err="1"/>
              <a:t>Cơ</a:t>
            </a:r>
            <a:r>
              <a:rPr lang="en-US" b="1" dirty="0"/>
              <a:t> </a:t>
            </a:r>
            <a:r>
              <a:rPr lang="en-US" b="1" dirty="0" err="1"/>
              <a:t>sở</a:t>
            </a:r>
            <a:r>
              <a:rPr lang="en-US" b="1" dirty="0"/>
              <a:t> </a:t>
            </a:r>
            <a:r>
              <a:rPr lang="en-US" b="1" dirty="0" err="1"/>
              <a:t>lý</a:t>
            </a:r>
            <a:r>
              <a:rPr lang="en-US" b="1" dirty="0"/>
              <a:t> </a:t>
            </a:r>
            <a:r>
              <a:rPr lang="en-US" b="1" dirty="0" err="1"/>
              <a:t>thuyết</a:t>
            </a:r>
            <a:endParaRPr lang="en-US" b="1" dirty="0"/>
          </a:p>
        </p:txBody>
      </p:sp>
      <p:sp>
        <p:nvSpPr>
          <p:cNvPr id="3" name="Date Placeholder 2">
            <a:extLst>
              <a:ext uri="{FF2B5EF4-FFF2-40B4-BE49-F238E27FC236}">
                <a16:creationId xmlns:a16="http://schemas.microsoft.com/office/drawing/2014/main" id="{0C49C022-5E25-7BFD-2182-64FF5B9CE18B}"/>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35D9DAA7-1D07-7411-8356-41C9BBDFDF22}"/>
              </a:ext>
            </a:extLst>
          </p:cNvPr>
          <p:cNvSpPr>
            <a:spLocks noGrp="1"/>
          </p:cNvSpPr>
          <p:nvPr>
            <p:ph type="sldNum" sz="quarter" idx="16"/>
          </p:nvPr>
        </p:nvSpPr>
        <p:spPr/>
        <p:txBody>
          <a:bodyPr/>
          <a:lstStyle/>
          <a:p>
            <a:fld id="{2BA667B7-7BA5-4DB2-A058-B66A386C003C}" type="slidenum">
              <a:rPr lang="en-SG" smtClean="0"/>
              <a:t>6</a:t>
            </a:fld>
            <a:endParaRPr lang="en-SG"/>
          </a:p>
        </p:txBody>
      </p:sp>
      <p:sp>
        <p:nvSpPr>
          <p:cNvPr id="5" name="Content Placeholder 4">
            <a:extLst>
              <a:ext uri="{FF2B5EF4-FFF2-40B4-BE49-F238E27FC236}">
                <a16:creationId xmlns:a16="http://schemas.microsoft.com/office/drawing/2014/main" id="{358BE6C3-CAC1-D7D3-BB51-A43A11D93282}"/>
              </a:ext>
            </a:extLst>
          </p:cNvPr>
          <p:cNvSpPr>
            <a:spLocks noGrp="1"/>
          </p:cNvSpPr>
          <p:nvPr>
            <p:ph sz="quarter" idx="17"/>
          </p:nvPr>
        </p:nvSpPr>
        <p:spPr/>
        <p:txBody>
          <a:bodyPr>
            <a:normAutofit/>
          </a:bodyPr>
          <a:lstStyle/>
          <a:p>
            <a:pPr marL="0" indent="0">
              <a:buNone/>
            </a:pPr>
            <a:r>
              <a:rPr lang="en-US" sz="2200" b="1" dirty="0"/>
              <a:t>2.2 </a:t>
            </a:r>
            <a:r>
              <a:rPr lang="en-US" sz="2200" b="1" dirty="0" err="1"/>
              <a:t>Lý</a:t>
            </a:r>
            <a:r>
              <a:rPr lang="en-US" sz="2200" b="1" dirty="0"/>
              <a:t> </a:t>
            </a:r>
            <a:r>
              <a:rPr lang="en-US" sz="2200" b="1" dirty="0" err="1"/>
              <a:t>thuyết</a:t>
            </a:r>
            <a:r>
              <a:rPr lang="en-US" sz="2200" b="1" dirty="0"/>
              <a:t> </a:t>
            </a:r>
            <a:r>
              <a:rPr lang="en-US" sz="2200" b="1" dirty="0" err="1"/>
              <a:t>động</a:t>
            </a:r>
            <a:r>
              <a:rPr lang="en-US" sz="2200" b="1" dirty="0"/>
              <a:t> </a:t>
            </a:r>
            <a:r>
              <a:rPr lang="en-US" sz="2200" b="1" dirty="0" err="1"/>
              <a:t>học</a:t>
            </a:r>
            <a:endParaRPr lang="en-US" sz="2200" b="1" dirty="0"/>
          </a:p>
          <a:p>
            <a:pPr marL="0" indent="0" algn="just">
              <a:buNone/>
            </a:pPr>
            <a:endParaRPr lang="en-US"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35EBD78-55E7-BEC9-82EF-DCB3BB108A48}"/>
                  </a:ext>
                </a:extLst>
              </p:cNvPr>
              <p:cNvSpPr>
                <a:spLocks noGrp="1"/>
              </p:cNvSpPr>
              <p:nvPr>
                <p:ph sz="quarter" idx="18"/>
              </p:nvPr>
            </p:nvSpPr>
            <p:spPr/>
            <p:txBody>
              <a:bodyPr>
                <a:normAutofit/>
              </a:bodyPr>
              <a:lstStyle/>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lgn="just">
                  <a:buNone/>
                </a:pPr>
                <a:r>
                  <a:rPr lang="en-US">
                    <a:effectLst/>
                    <a:ea typeface="Times New Roman" panose="02020603050405020304" pitchFamily="18" charset="0"/>
                  </a:rPr>
                  <a:t>- Ta </a:t>
                </a:r>
                <a:r>
                  <a:rPr lang="en-US" dirty="0" err="1">
                    <a:effectLst/>
                    <a:ea typeface="Times New Roman" panose="02020603050405020304" pitchFamily="18" charset="0"/>
                  </a:rPr>
                  <a:t>định</a:t>
                </a:r>
                <a:r>
                  <a:rPr lang="en-US" dirty="0">
                    <a:effectLst/>
                    <a:ea typeface="Times New Roman" panose="02020603050405020304" pitchFamily="18" charset="0"/>
                  </a:rPr>
                  <a:t> </a:t>
                </a:r>
                <a:r>
                  <a:rPr lang="en-US" err="1">
                    <a:effectLst/>
                    <a:ea typeface="Times New Roman" panose="02020603050405020304" pitchFamily="18" charset="0"/>
                  </a:rPr>
                  <a:t>nghĩa</a:t>
                </a:r>
                <a:r>
                  <a:rPr lang="en-US">
                    <a:effectLst/>
                    <a:ea typeface="Times New Roman" panose="02020603050405020304" pitchFamily="18" charset="0"/>
                  </a:rPr>
                  <a:t> các </a:t>
                </a:r>
                <a:r>
                  <a:rPr lang="en-US" dirty="0">
                    <a:effectLst/>
                    <a:ea typeface="Times New Roman" panose="02020603050405020304" pitchFamily="18" charset="0"/>
                  </a:rPr>
                  <a:t>ma </a:t>
                </a:r>
                <a:r>
                  <a:rPr lang="en-US" dirty="0" err="1">
                    <a:effectLst/>
                    <a:ea typeface="Times New Roman" panose="02020603050405020304" pitchFamily="18" charset="0"/>
                  </a:rPr>
                  <a:t>trận</a:t>
                </a:r>
                <a:r>
                  <a:rPr lang="en-US" dirty="0">
                    <a:effectLst/>
                    <a:ea typeface="Times New Roman" panose="02020603050405020304" pitchFamily="18" charset="0"/>
                  </a:rPr>
                  <a:t> </a:t>
                </a:r>
                <a:r>
                  <a:rPr lang="en-US" dirty="0" err="1">
                    <a:effectLst/>
                    <a:ea typeface="Times New Roman" panose="02020603050405020304" pitchFamily="18" charset="0"/>
                  </a:rPr>
                  <a:t>vận</a:t>
                </a:r>
                <a:r>
                  <a:rPr lang="en-US" dirty="0">
                    <a:effectLst/>
                    <a:ea typeface="Times New Roman" panose="02020603050405020304" pitchFamily="18" charset="0"/>
                  </a:rPr>
                  <a:t> </a:t>
                </a:r>
                <a:r>
                  <a:rPr lang="en-US" dirty="0" err="1">
                    <a:effectLst/>
                    <a:ea typeface="Times New Roman" panose="02020603050405020304" pitchFamily="18" charset="0"/>
                  </a:rPr>
                  <a:t>tốc</a:t>
                </a:r>
                <a:r>
                  <a:rPr lang="en-US" dirty="0">
                    <a:effectLst/>
                    <a:ea typeface="Times New Roman" panose="02020603050405020304" pitchFamily="18" charset="0"/>
                  </a:rPr>
                  <a:t> </a:t>
                </a:r>
                <a:r>
                  <a:rPr lang="en-US" dirty="0" err="1">
                    <a:effectLst/>
                    <a:ea typeface="Times New Roman" panose="02020603050405020304" pitchFamily="18" charset="0"/>
                  </a:rPr>
                  <a:t>tuyến</a:t>
                </a:r>
                <a:r>
                  <a:rPr lang="en-US" dirty="0">
                    <a:effectLst/>
                    <a:ea typeface="Times New Roman" panose="02020603050405020304" pitchFamily="18" charset="0"/>
                  </a:rPr>
                  <a:t> </a:t>
                </a:r>
                <a:r>
                  <a:rPr lang="en-US" dirty="0" err="1">
                    <a:effectLst/>
                    <a:ea typeface="Times New Roman" panose="02020603050405020304" pitchFamily="18" charset="0"/>
                  </a:rPr>
                  <a:t>tính</a:t>
                </a:r>
                <a:r>
                  <a:rPr lang="en-US" dirty="0">
                    <a:effectLst/>
                    <a:ea typeface="Times New Roman" panose="02020603050405020304" pitchFamily="18" charset="0"/>
                  </a:rPr>
                  <a:t> </a:t>
                </a:r>
                <a14:m>
                  <m:oMath xmlns:m="http://schemas.openxmlformats.org/officeDocument/2006/math">
                    <m:sSub>
                      <m:sSubPr>
                        <m:ctrlPr>
                          <a:rPr lang="en-US"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𝑉</m:t>
                        </m:r>
                      </m:e>
                      <m:sub>
                        <m:r>
                          <a:rPr lang="en-US" i="1">
                            <a:effectLst/>
                            <a:latin typeface="Cambria Math" panose="02040503050406030204" pitchFamily="18" charset="0"/>
                            <a:ea typeface="Times New Roman" panose="02020603050405020304" pitchFamily="18" charset="0"/>
                          </a:rPr>
                          <m:t>𝐵</m:t>
                        </m:r>
                      </m:sub>
                    </m:sSub>
                  </m:oMath>
                </a14:m>
                <a:r>
                  <a:rPr lang="en-US" dirty="0">
                    <a:effectLst/>
                    <a:ea typeface="Times New Roman" panose="02020603050405020304" pitchFamily="18" charset="0"/>
                  </a:rPr>
                  <a:t> </a:t>
                </a:r>
                <a:r>
                  <a:rPr lang="en-US" dirty="0" err="1">
                    <a:effectLst/>
                    <a:ea typeface="Times New Roman" panose="02020603050405020304" pitchFamily="18" charset="0"/>
                  </a:rPr>
                  <a:t>và</a:t>
                </a:r>
                <a:r>
                  <a:rPr lang="en-US" dirty="0">
                    <a:effectLst/>
                    <a:ea typeface="Times New Roman" panose="02020603050405020304" pitchFamily="18" charset="0"/>
                  </a:rPr>
                  <a:t> </a:t>
                </a:r>
                <a:r>
                  <a:rPr lang="en-US" dirty="0" err="1">
                    <a:effectLst/>
                    <a:ea typeface="Times New Roman" panose="02020603050405020304" pitchFamily="18" charset="0"/>
                  </a:rPr>
                  <a:t>vận</a:t>
                </a:r>
                <a:r>
                  <a:rPr lang="en-US" dirty="0">
                    <a:effectLst/>
                    <a:ea typeface="Times New Roman" panose="02020603050405020304" pitchFamily="18" charset="0"/>
                  </a:rPr>
                  <a:t> </a:t>
                </a:r>
                <a:r>
                  <a:rPr lang="en-US" dirty="0" err="1">
                    <a:effectLst/>
                    <a:ea typeface="Times New Roman" panose="02020603050405020304" pitchFamily="18" charset="0"/>
                  </a:rPr>
                  <a:t>tốc</a:t>
                </a:r>
                <a:r>
                  <a:rPr lang="en-US" dirty="0">
                    <a:effectLst/>
                    <a:ea typeface="Times New Roman" panose="02020603050405020304" pitchFamily="18" charset="0"/>
                  </a:rPr>
                  <a:t> </a:t>
                </a:r>
                <a:r>
                  <a:rPr lang="en-US" err="1">
                    <a:effectLst/>
                    <a:ea typeface="Times New Roman" panose="02020603050405020304" pitchFamily="18" charset="0"/>
                  </a:rPr>
                  <a:t>góc</a:t>
                </a:r>
                <a:r>
                  <a:rPr lang="en-US">
                    <a:effectLst/>
                    <a:ea typeface="Times New Roman" panose="02020603050405020304" pitchFamily="18" charset="0"/>
                  </a:rPr>
                  <a:t> v là:</a:t>
                </a:r>
                <a:endParaRPr lang="en-US" dirty="0">
                  <a:effectLst/>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lgn="just">
                  <a:buNone/>
                </a:pPr>
                <a:r>
                  <a:rPr lang="en-US">
                    <a:effectLst/>
                    <a:ea typeface="Times New Roman" panose="02020603050405020304" pitchFamily="18" charset="0"/>
                  </a:rPr>
                  <a:t>- Ma </a:t>
                </a:r>
                <a:r>
                  <a:rPr lang="en-US" dirty="0" err="1">
                    <a:effectLst/>
                    <a:ea typeface="Times New Roman" panose="02020603050405020304" pitchFamily="18" charset="0"/>
                  </a:rPr>
                  <a:t>trận</a:t>
                </a:r>
                <a:r>
                  <a:rPr lang="en-US" dirty="0">
                    <a:effectLst/>
                    <a:ea typeface="Times New Roman" panose="02020603050405020304" pitchFamily="18" charset="0"/>
                  </a:rPr>
                  <a:t> </a:t>
                </a:r>
                <a:r>
                  <a:rPr lang="en-US" dirty="0" err="1">
                    <a:effectLst/>
                    <a:ea typeface="Times New Roman" panose="02020603050405020304" pitchFamily="18" charset="0"/>
                  </a:rPr>
                  <a:t>xoay</a:t>
                </a:r>
                <a:r>
                  <a:rPr lang="en-US" dirty="0">
                    <a:effectLst/>
                    <a:ea typeface="Times New Roman" panose="02020603050405020304" pitchFamily="18" charset="0"/>
                  </a:rPr>
                  <a:t> </a:t>
                </a:r>
                <a:r>
                  <a:rPr lang="en-US" dirty="0" err="1">
                    <a:effectLst/>
                    <a:ea typeface="Times New Roman" panose="02020603050405020304" pitchFamily="18" charset="0"/>
                  </a:rPr>
                  <a:t>từ</a:t>
                </a:r>
                <a:r>
                  <a:rPr lang="en-US" dirty="0">
                    <a:effectLst/>
                    <a:ea typeface="Times New Roman" panose="02020603050405020304" pitchFamily="18" charset="0"/>
                  </a:rPr>
                  <a:t> </a:t>
                </a:r>
                <a:r>
                  <a:rPr lang="en-US" dirty="0" err="1">
                    <a:effectLst/>
                    <a:ea typeface="Times New Roman" panose="02020603050405020304" pitchFamily="18" charset="0"/>
                  </a:rPr>
                  <a:t>khung</a:t>
                </a:r>
                <a:r>
                  <a:rPr lang="en-US" dirty="0">
                    <a:effectLst/>
                    <a:ea typeface="Times New Roman" panose="02020603050405020304" pitchFamily="18" charset="0"/>
                  </a:rPr>
                  <a:t> </a:t>
                </a:r>
                <a:r>
                  <a:rPr lang="en-US" dirty="0" err="1">
                    <a:effectLst/>
                    <a:ea typeface="Times New Roman" panose="02020603050405020304" pitchFamily="18" charset="0"/>
                  </a:rPr>
                  <a:t>mô</a:t>
                </a:r>
                <a:r>
                  <a:rPr lang="en-US" dirty="0">
                    <a:effectLst/>
                    <a:ea typeface="Times New Roman" panose="02020603050405020304" pitchFamily="18" charset="0"/>
                  </a:rPr>
                  <a:t> </a:t>
                </a:r>
                <a:r>
                  <a:rPr lang="en-US" dirty="0" err="1">
                    <a:effectLst/>
                    <a:ea typeface="Times New Roman" panose="02020603050405020304" pitchFamily="18" charset="0"/>
                  </a:rPr>
                  <a:t>hình</a:t>
                </a:r>
                <a:r>
                  <a:rPr lang="en-US" dirty="0">
                    <a:effectLst/>
                    <a:ea typeface="Times New Roman" panose="02020603050405020304" pitchFamily="18" charset="0"/>
                  </a:rPr>
                  <a:t> </a:t>
                </a:r>
                <a:r>
                  <a:rPr lang="en-US" dirty="0" err="1">
                    <a:effectLst/>
                    <a:ea typeface="Times New Roman" panose="02020603050405020304" pitchFamily="18" charset="0"/>
                  </a:rPr>
                  <a:t>đến</a:t>
                </a:r>
                <a:r>
                  <a:rPr lang="en-US" dirty="0">
                    <a:effectLst/>
                    <a:ea typeface="Times New Roman" panose="02020603050405020304" pitchFamily="18" charset="0"/>
                  </a:rPr>
                  <a:t> </a:t>
                </a:r>
                <a:r>
                  <a:rPr lang="en-US" dirty="0" err="1">
                    <a:effectLst/>
                    <a:ea typeface="Times New Roman" panose="02020603050405020304" pitchFamily="18" charset="0"/>
                  </a:rPr>
                  <a:t>khung</a:t>
                </a:r>
                <a:r>
                  <a:rPr lang="en-US" dirty="0">
                    <a:effectLst/>
                    <a:ea typeface="Times New Roman" panose="02020603050405020304" pitchFamily="18" charset="0"/>
                  </a:rPr>
                  <a:t> </a:t>
                </a:r>
                <a:r>
                  <a:rPr lang="en-US" dirty="0" err="1">
                    <a:effectLst/>
                    <a:ea typeface="Times New Roman" panose="02020603050405020304" pitchFamily="18" charset="0"/>
                  </a:rPr>
                  <a:t>quán</a:t>
                </a:r>
                <a:r>
                  <a:rPr lang="en-US" dirty="0">
                    <a:effectLst/>
                    <a:ea typeface="Times New Roman" panose="02020603050405020304" pitchFamily="18" charset="0"/>
                  </a:rPr>
                  <a:t> </a:t>
                </a:r>
                <a:r>
                  <a:rPr lang="en-US" dirty="0" err="1">
                    <a:effectLst/>
                    <a:ea typeface="Times New Roman" panose="02020603050405020304" pitchFamily="18" charset="0"/>
                  </a:rPr>
                  <a:t>tính</a:t>
                </a:r>
                <a:r>
                  <a:rPr lang="en-US" dirty="0">
                    <a:effectLst/>
                    <a:ea typeface="Times New Roman" panose="02020603050405020304" pitchFamily="18" charset="0"/>
                  </a:rPr>
                  <a:t> </a:t>
                </a:r>
                <a:r>
                  <a:rPr lang="en-US" dirty="0" err="1">
                    <a:effectLst/>
                    <a:ea typeface="Times New Roman" panose="02020603050405020304" pitchFamily="18" charset="0"/>
                  </a:rPr>
                  <a:t>là</a:t>
                </a:r>
                <a:r>
                  <a:rPr lang="en-US" dirty="0">
                    <a:effectLst/>
                    <a:ea typeface="Times New Roman" panose="02020603050405020304" pitchFamily="18" charset="0"/>
                  </a:rPr>
                  <a:t>:</a:t>
                </a: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ea typeface="Times New Roman" panose="02020603050405020304" pitchFamily="18" charset="0"/>
                </a:endParaRPr>
              </a:p>
            </p:txBody>
          </p:sp>
        </mc:Choice>
        <mc:Fallback xmlns="">
          <p:sp>
            <p:nvSpPr>
              <p:cNvPr id="6" name="Content Placeholder 5">
                <a:extLst>
                  <a:ext uri="{FF2B5EF4-FFF2-40B4-BE49-F238E27FC236}">
                    <a16:creationId xmlns:a16="http://schemas.microsoft.com/office/drawing/2014/main" id="{D35EBD78-55E7-BEC9-82EF-DCB3BB108A48}"/>
                  </a:ext>
                </a:extLst>
              </p:cNvPr>
              <p:cNvSpPr>
                <a:spLocks noGrp="1" noRot="1" noChangeAspect="1" noMove="1" noResize="1" noEditPoints="1" noAdjustHandles="1" noChangeArrowheads="1" noChangeShapeType="1" noTextEdit="1"/>
              </p:cNvSpPr>
              <p:nvPr>
                <p:ph sz="quarter" idx="18"/>
              </p:nvPr>
            </p:nvSpPr>
            <p:spPr>
              <a:blipFill>
                <a:blip r:embed="rId3"/>
                <a:stretch>
                  <a:fillRect l="-1185" r="-1185"/>
                </a:stretch>
              </a:blipFill>
            </p:spPr>
            <p:txBody>
              <a:bodyPr/>
              <a:lstStyle/>
              <a:p>
                <a:r>
                  <a:rPr lang="en-US">
                    <a:noFill/>
                  </a:rPr>
                  <a:t> </a:t>
                </a:r>
              </a:p>
            </p:txBody>
          </p:sp>
        </mc:Fallback>
      </mc:AlternateContent>
      <p:pic>
        <p:nvPicPr>
          <p:cNvPr id="2050" name="Picture 2" descr="Không có mô tả.">
            <a:extLst>
              <a:ext uri="{FF2B5EF4-FFF2-40B4-BE49-F238E27FC236}">
                <a16:creationId xmlns:a16="http://schemas.microsoft.com/office/drawing/2014/main" id="{6A7AA802-BD9C-62B0-C355-8B6812987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1440" y="1642760"/>
            <a:ext cx="3967943" cy="24554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9DDD2B9-D1E5-1F8B-7D78-BF7553412321}"/>
              </a:ext>
            </a:extLst>
          </p:cNvPr>
          <p:cNvSpPr txBox="1"/>
          <p:nvPr/>
        </p:nvSpPr>
        <p:spPr>
          <a:xfrm>
            <a:off x="405847" y="4098216"/>
            <a:ext cx="6094428" cy="369332"/>
          </a:xfrm>
          <a:prstGeom prst="rect">
            <a:avLst/>
          </a:prstGeom>
          <a:noFill/>
        </p:spPr>
        <p:txBody>
          <a:bodyPr wrap="square">
            <a:spAutoFit/>
          </a:bodyPr>
          <a:lstStyle/>
          <a:p>
            <a:pPr algn="ctr">
              <a:spcAft>
                <a:spcPts val="1000"/>
              </a:spcAft>
            </a:pPr>
            <a:r>
              <a:rPr lang="en-US" dirty="0" err="1">
                <a:effectLst/>
                <a:latin typeface="Arial" panose="020B0604020202020204" pitchFamily="34" charset="0"/>
                <a:ea typeface="Times New Roman" panose="02020603050405020304" pitchFamily="18" charset="0"/>
                <a:cs typeface="Arial" panose="020B0604020202020204" pitchFamily="34" charset="0"/>
              </a:rPr>
              <a:t>Hình</a:t>
            </a:r>
            <a:r>
              <a:rPr lang="en-US" dirty="0">
                <a:effectLst/>
                <a:latin typeface="Arial" panose="020B0604020202020204" pitchFamily="34" charset="0"/>
                <a:ea typeface="Times New Roman" panose="02020603050405020304" pitchFamily="18" charset="0"/>
                <a:cs typeface="Arial" panose="020B0604020202020204" pitchFamily="34" charset="0"/>
              </a:rPr>
              <a:t> 2.2: </a:t>
            </a:r>
            <a:r>
              <a:rPr lang="en-US" dirty="0" err="1">
                <a:effectLst/>
                <a:latin typeface="Arial" panose="020B0604020202020204" pitchFamily="34" charset="0"/>
                <a:ea typeface="Times New Roman" panose="02020603050405020304" pitchFamily="18" charset="0"/>
                <a:cs typeface="Arial" panose="020B0604020202020204" pitchFamily="34" charset="0"/>
              </a:rPr>
              <a:t>Các</a:t>
            </a:r>
            <a:r>
              <a:rPr lang="en-US" dirty="0">
                <a:effectLst/>
                <a:latin typeface="Arial" panose="020B0604020202020204" pitchFamily="34" charset="0"/>
                <a:ea typeface="Times New Roman" panose="02020603050405020304" pitchFamily="18" charset="0"/>
                <a:cs typeface="Arial" panose="020B0604020202020204" pitchFamily="34" charset="0"/>
              </a:rPr>
              <a:t> </a:t>
            </a:r>
            <a:r>
              <a:rPr lang="en-US" dirty="0" err="1">
                <a:effectLst/>
                <a:latin typeface="Arial" panose="020B0604020202020204" pitchFamily="34" charset="0"/>
                <a:ea typeface="Times New Roman" panose="02020603050405020304" pitchFamily="18" charset="0"/>
                <a:cs typeface="Arial" panose="020B0604020202020204" pitchFamily="34" charset="0"/>
              </a:rPr>
              <a:t>giá</a:t>
            </a:r>
            <a:r>
              <a:rPr lang="en-US" dirty="0">
                <a:effectLst/>
                <a:latin typeface="Arial" panose="020B0604020202020204" pitchFamily="34" charset="0"/>
                <a:ea typeface="Times New Roman" panose="02020603050405020304" pitchFamily="18" charset="0"/>
                <a:cs typeface="Arial" panose="020B0604020202020204" pitchFamily="34" charset="0"/>
              </a:rPr>
              <a:t> </a:t>
            </a:r>
            <a:r>
              <a:rPr lang="en-US" dirty="0" err="1">
                <a:effectLst/>
                <a:latin typeface="Arial" panose="020B0604020202020204" pitchFamily="34" charset="0"/>
                <a:ea typeface="Times New Roman" panose="02020603050405020304" pitchFamily="18" charset="0"/>
                <a:cs typeface="Arial" panose="020B0604020202020204" pitchFamily="34" charset="0"/>
              </a:rPr>
              <a:t>trị</a:t>
            </a:r>
            <a:r>
              <a:rPr lang="en-US" dirty="0">
                <a:effectLst/>
                <a:latin typeface="Arial" panose="020B0604020202020204" pitchFamily="34" charset="0"/>
                <a:ea typeface="Times New Roman" panose="02020603050405020304" pitchFamily="18" charset="0"/>
                <a:cs typeface="Arial" panose="020B0604020202020204" pitchFamily="34" charset="0"/>
              </a:rPr>
              <a:t> </a:t>
            </a:r>
            <a:r>
              <a:rPr lang="en-US" dirty="0" err="1">
                <a:effectLst/>
                <a:latin typeface="Arial" panose="020B0604020202020204" pitchFamily="34" charset="0"/>
                <a:ea typeface="Times New Roman" panose="02020603050405020304" pitchFamily="18" charset="0"/>
                <a:cs typeface="Arial" panose="020B0604020202020204" pitchFamily="34" charset="0"/>
              </a:rPr>
              <a:t>biến</a:t>
            </a:r>
            <a:r>
              <a:rPr lang="en-US" dirty="0">
                <a:effectLst/>
                <a:latin typeface="Arial" panose="020B0604020202020204" pitchFamily="34" charset="0"/>
                <a:ea typeface="Times New Roman" panose="02020603050405020304" pitchFamily="18" charset="0"/>
                <a:cs typeface="Arial" panose="020B0604020202020204" pitchFamily="34" charset="0"/>
              </a:rPr>
              <a:t> </a:t>
            </a:r>
            <a:r>
              <a:rPr lang="en-US" dirty="0" err="1">
                <a:effectLst/>
                <a:latin typeface="Arial" panose="020B0604020202020204" pitchFamily="34" charset="0"/>
                <a:ea typeface="Times New Roman" panose="02020603050405020304" pitchFamily="18" charset="0"/>
                <a:cs typeface="Arial" panose="020B0604020202020204" pitchFamily="34" charset="0"/>
              </a:rPr>
              <a:t>động</a:t>
            </a:r>
            <a:r>
              <a:rPr lang="en-US" dirty="0">
                <a:effectLst/>
                <a:latin typeface="Arial" panose="020B0604020202020204" pitchFamily="34" charset="0"/>
                <a:ea typeface="Times New Roman" panose="02020603050405020304" pitchFamily="18" charset="0"/>
                <a:cs typeface="Arial" panose="020B0604020202020204" pitchFamily="34" charset="0"/>
              </a:rPr>
              <a:t> </a:t>
            </a:r>
            <a:r>
              <a:rPr lang="en-US" dirty="0" err="1">
                <a:effectLst/>
                <a:latin typeface="Arial" panose="020B0604020202020204" pitchFamily="34" charset="0"/>
                <a:ea typeface="Times New Roman" panose="02020603050405020304" pitchFamily="18" charset="0"/>
                <a:cs typeface="Arial" panose="020B0604020202020204" pitchFamily="34" charset="0"/>
              </a:rPr>
              <a:t>học</a:t>
            </a:r>
            <a:r>
              <a:rPr lang="en-US" dirty="0">
                <a:effectLst/>
                <a:latin typeface="Arial" panose="020B0604020202020204" pitchFamily="34" charset="0"/>
                <a:ea typeface="Times New Roman" panose="02020603050405020304" pitchFamily="18" charset="0"/>
                <a:cs typeface="Arial" panose="020B0604020202020204" pitchFamily="34" charset="0"/>
              </a:rPr>
              <a:t> </a:t>
            </a:r>
            <a:r>
              <a:rPr lang="en-US" dirty="0" err="1">
                <a:effectLst/>
                <a:latin typeface="Arial" panose="020B0604020202020204" pitchFamily="34" charset="0"/>
                <a:ea typeface="Times New Roman" panose="02020603050405020304" pitchFamily="18" charset="0"/>
                <a:cs typeface="Arial" panose="020B0604020202020204" pitchFamily="34" charset="0"/>
              </a:rPr>
              <a:t>trên</a:t>
            </a:r>
            <a:r>
              <a:rPr lang="en-US" dirty="0">
                <a:effectLst/>
                <a:latin typeface="Arial" panose="020B0604020202020204" pitchFamily="34" charset="0"/>
                <a:ea typeface="Times New Roman" panose="02020603050405020304" pitchFamily="18" charset="0"/>
                <a:cs typeface="Arial" panose="020B0604020202020204" pitchFamily="34" charset="0"/>
              </a:rPr>
              <a:t> Quadcopter</a:t>
            </a:r>
          </a:p>
        </p:txBody>
      </p:sp>
      <p:sp>
        <p:nvSpPr>
          <p:cNvPr id="13" name="TextBox 12">
            <a:extLst>
              <a:ext uri="{FF2B5EF4-FFF2-40B4-BE49-F238E27FC236}">
                <a16:creationId xmlns:a16="http://schemas.microsoft.com/office/drawing/2014/main" id="{AB715386-0ECF-C9F1-23C7-8E1D05663218}"/>
              </a:ext>
            </a:extLst>
          </p:cNvPr>
          <p:cNvSpPr txBox="1"/>
          <p:nvPr/>
        </p:nvSpPr>
        <p:spPr>
          <a:xfrm>
            <a:off x="405847" y="4563409"/>
            <a:ext cx="6094428" cy="1323439"/>
          </a:xfrm>
          <a:prstGeom prst="rect">
            <a:avLst/>
          </a:prstGeom>
          <a:noFill/>
        </p:spPr>
        <p:txBody>
          <a:bodyPr wrap="square">
            <a:spAutoFit/>
          </a:bodyPr>
          <a:lstStyle/>
          <a:p>
            <a:pPr algn="just"/>
            <a:r>
              <a:rPr lang="en-US" sz="2000">
                <a:effectLst/>
                <a:latin typeface="Arial" panose="020B0604020202020204" pitchFamily="34" charset="0"/>
                <a:ea typeface="Times New Roman" panose="02020603050405020304" pitchFamily="18" charset="0"/>
                <a:cs typeface="Arial" panose="020B0604020202020204" pitchFamily="34" charset="0"/>
              </a:rPr>
              <a:t>- Các </a:t>
            </a:r>
            <a:r>
              <a:rPr lang="en-US" sz="2000" dirty="0" err="1">
                <a:effectLst/>
                <a:latin typeface="Arial" panose="020B0604020202020204" pitchFamily="34" charset="0"/>
                <a:ea typeface="Times New Roman" panose="02020603050405020304" pitchFamily="18" charset="0"/>
                <a:cs typeface="Arial" panose="020B0604020202020204" pitchFamily="34" charset="0"/>
              </a:rPr>
              <a:t>vị</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trí</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tuyến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tính</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tuyệt</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đối</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được</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xác</a:t>
            </a:r>
            <a:r>
              <a:rPr lang="en-US" sz="2000">
                <a:effectLst/>
                <a:latin typeface="Arial" panose="020B0604020202020204" pitchFamily="34" charset="0"/>
                <a:ea typeface="Times New Roman" panose="02020603050405020304" pitchFamily="18" charset="0"/>
                <a:cs typeface="Arial" panose="020B0604020202020204" pitchFamily="34" charset="0"/>
              </a:rPr>
              <a:t> định </a:t>
            </a:r>
            <a:r>
              <a:rPr lang="en-US" sz="2000" dirty="0" err="1">
                <a:effectLst/>
                <a:latin typeface="Arial" panose="020B0604020202020204" pitchFamily="34" charset="0"/>
                <a:ea typeface="Times New Roman" panose="02020603050405020304" pitchFamily="18" charset="0"/>
                <a:cs typeface="Arial" panose="020B0604020202020204" pitchFamily="34" charset="0"/>
              </a:rPr>
              <a:t>trong</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khung</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quán</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tính</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theo</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trục</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x,y,z</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là</a:t>
            </a:r>
            <a:r>
              <a:rPr lang="en-US" sz="2000" dirty="0">
                <a:effectLst/>
                <a:latin typeface="Arial" panose="020B0604020202020204" pitchFamily="34" charset="0"/>
                <a:ea typeface="Times New Roman" panose="02020603050405020304" pitchFamily="18" charset="0"/>
                <a:cs typeface="Arial" panose="020B0604020202020204" pitchFamily="34" charset="0"/>
              </a:rPr>
              <a:t> ξ</a:t>
            </a:r>
            <a:r>
              <a:rPr lang="en-US" sz="2000">
                <a:effectLst/>
                <a:latin typeface="Arial" panose="020B0604020202020204" pitchFamily="34" charset="0"/>
                <a:ea typeface="Times New Roman" panose="02020603050405020304" pitchFamily="18" charset="0"/>
                <a:cs typeface="Arial" panose="020B0604020202020204" pitchFamily="34" charset="0"/>
              </a:rPr>
              <a:t>. </a:t>
            </a:r>
          </a:p>
          <a:p>
            <a:pPr algn="just"/>
            <a:r>
              <a:rPr lang="en-US" sz="2000">
                <a:effectLst/>
                <a:latin typeface="Arial" panose="020B0604020202020204" pitchFamily="34" charset="0"/>
                <a:ea typeface="Times New Roman" panose="02020603050405020304" pitchFamily="18" charset="0"/>
                <a:cs typeface="Arial" panose="020B0604020202020204" pitchFamily="34" charset="0"/>
              </a:rPr>
              <a:t>- Độ </a:t>
            </a:r>
            <a:r>
              <a:rPr lang="en-US" sz="2000" dirty="0" err="1">
                <a:effectLst/>
                <a:latin typeface="Arial" panose="020B0604020202020204" pitchFamily="34" charset="0"/>
                <a:ea typeface="Times New Roman" panose="02020603050405020304" pitchFamily="18" charset="0"/>
                <a:cs typeface="Arial" panose="020B0604020202020204" pitchFamily="34" charset="0"/>
              </a:rPr>
              <a:t>cao</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phụ</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thuộc</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vào</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các</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dirty="0" err="1">
                <a:effectLst/>
                <a:latin typeface="Arial" panose="020B0604020202020204" pitchFamily="34" charset="0"/>
                <a:ea typeface="Times New Roman" panose="02020603050405020304" pitchFamily="18" charset="0"/>
                <a:cs typeface="Arial" panose="020B0604020202020204" pitchFamily="34" charset="0"/>
              </a:rPr>
              <a:t>vị</a:t>
            </a:r>
            <a:r>
              <a:rPr lang="en-US" sz="2000" dirty="0">
                <a:effectLst/>
                <a:latin typeface="Arial" panose="020B0604020202020204" pitchFamily="34" charset="0"/>
                <a:ea typeface="Times New Roman" panose="02020603050405020304" pitchFamily="18" charset="0"/>
                <a:cs typeface="Arial" panose="020B0604020202020204" pitchFamily="34" charset="0"/>
              </a:rPr>
              <a:t> </a:t>
            </a:r>
            <a:r>
              <a:rPr lang="en-US" sz="2000" err="1">
                <a:effectLst/>
                <a:latin typeface="Arial" panose="020B0604020202020204" pitchFamily="34" charset="0"/>
                <a:ea typeface="Times New Roman" panose="02020603050405020304" pitchFamily="18" charset="0"/>
                <a:cs typeface="Arial" panose="020B0604020202020204" pitchFamily="34" charset="0"/>
              </a:rPr>
              <a:t>trí</a:t>
            </a:r>
            <a:r>
              <a:rPr lang="en-US" sz="2000">
                <a:effectLst/>
                <a:latin typeface="Arial" panose="020B0604020202020204" pitchFamily="34" charset="0"/>
                <a:ea typeface="Times New Roman" panose="02020603050405020304" pitchFamily="18" charset="0"/>
                <a:cs typeface="Arial" panose="020B0604020202020204" pitchFamily="34" charset="0"/>
              </a:rPr>
              <a:t> góc </a:t>
            </a:r>
            <a:r>
              <a:rPr lang="en-US" sz="2000" dirty="0">
                <a:effectLst/>
                <a:latin typeface="Arial" panose="020B0604020202020204" pitchFamily="34" charset="0"/>
                <a:ea typeface="Times New Roman" panose="02020603050405020304" pitchFamily="18" charset="0"/>
                <a:cs typeface="Arial" panose="020B0604020202020204" pitchFamily="34" charset="0"/>
              </a:rPr>
              <a:t>η </a:t>
            </a:r>
            <a:r>
              <a:rPr lang="en-US" sz="2000" dirty="0" err="1">
                <a:effectLst/>
                <a:latin typeface="Arial" panose="020B0604020202020204" pitchFamily="34" charset="0"/>
                <a:ea typeface="Times New Roman" panose="02020603050405020304" pitchFamily="18" charset="0"/>
                <a:cs typeface="Arial" panose="020B0604020202020204" pitchFamily="34" charset="0"/>
              </a:rPr>
              <a:t>là</a:t>
            </a:r>
            <a:r>
              <a:rPr lang="en-US" sz="2000" dirty="0">
                <a:effectLst/>
                <a:latin typeface="Arial" panose="020B0604020202020204" pitchFamily="34" charset="0"/>
                <a:ea typeface="Times New Roman" panose="02020603050405020304" pitchFamily="18" charset="0"/>
                <a:cs typeface="Arial" panose="020B0604020202020204" pitchFamily="34" charset="0"/>
              </a:rPr>
              <a:t> roll, pitch </a:t>
            </a:r>
            <a:r>
              <a:rPr lang="en-US" sz="2000" dirty="0" err="1">
                <a:effectLst/>
                <a:latin typeface="Arial" panose="020B0604020202020204" pitchFamily="34" charset="0"/>
                <a:ea typeface="Times New Roman" panose="02020603050405020304" pitchFamily="18" charset="0"/>
                <a:cs typeface="Arial" panose="020B0604020202020204" pitchFamily="34" charset="0"/>
              </a:rPr>
              <a:t>và</a:t>
            </a:r>
            <a:r>
              <a:rPr lang="en-US" sz="2000" dirty="0">
                <a:effectLst/>
                <a:latin typeface="Arial" panose="020B0604020202020204" pitchFamily="34" charset="0"/>
                <a:ea typeface="Times New Roman" panose="02020603050405020304" pitchFamily="18" charset="0"/>
                <a:cs typeface="Arial" panose="020B0604020202020204" pitchFamily="34" charset="0"/>
              </a:rPr>
              <a:t> yaw. </a:t>
            </a:r>
            <a:endParaRPr lang="en-US" sz="2000" dirty="0">
              <a:latin typeface="Arial" panose="020B0604020202020204" pitchFamily="34" charset="0"/>
              <a:cs typeface="Arial" panose="020B0604020202020204" pitchFamily="34" charset="0"/>
            </a:endParaRPr>
          </a:p>
        </p:txBody>
      </p:sp>
      <p:graphicFrame>
        <p:nvGraphicFramePr>
          <p:cNvPr id="14" name="Object 13">
            <a:extLst>
              <a:ext uri="{FF2B5EF4-FFF2-40B4-BE49-F238E27FC236}">
                <a16:creationId xmlns:a16="http://schemas.microsoft.com/office/drawing/2014/main" id="{C484A82F-301F-45EC-C587-00ADF1CC9FF8}"/>
              </a:ext>
            </a:extLst>
          </p:cNvPr>
          <p:cNvGraphicFramePr>
            <a:graphicFrameLocks noChangeAspect="1"/>
          </p:cNvGraphicFramePr>
          <p:nvPr>
            <p:extLst>
              <p:ext uri="{D42A27DB-BD31-4B8C-83A1-F6EECF244321}">
                <p14:modId xmlns:p14="http://schemas.microsoft.com/office/powerpoint/2010/main" val="2610330837"/>
              </p:ext>
            </p:extLst>
          </p:nvPr>
        </p:nvGraphicFramePr>
        <p:xfrm>
          <a:off x="8211517" y="1297842"/>
          <a:ext cx="2012395" cy="916630"/>
        </p:xfrm>
        <a:graphic>
          <a:graphicData uri="http://schemas.openxmlformats.org/presentationml/2006/ole">
            <mc:AlternateContent xmlns:mc="http://schemas.openxmlformats.org/markup-compatibility/2006">
              <mc:Choice xmlns:v="urn:schemas-microsoft-com:vml" Requires="v">
                <p:oleObj name="Equation" r:id="rId5" imgW="1675744" imgH="763213" progId="Equation.DSMT4">
                  <p:embed/>
                </p:oleObj>
              </mc:Choice>
              <mc:Fallback>
                <p:oleObj name="Equation" r:id="rId5" imgW="1675744" imgH="763213" progId="Equation.DSMT4">
                  <p:embed/>
                  <p:pic>
                    <p:nvPicPr>
                      <p:cNvPr id="0" name=""/>
                      <p:cNvPicPr/>
                      <p:nvPr/>
                    </p:nvPicPr>
                    <p:blipFill>
                      <a:blip r:embed="rId6"/>
                      <a:stretch>
                        <a:fillRect/>
                      </a:stretch>
                    </p:blipFill>
                    <p:spPr>
                      <a:xfrm>
                        <a:off x="8211517" y="1297842"/>
                        <a:ext cx="2012395" cy="91663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55CE28EC-FCD8-7E54-1005-66325AE5FCF8}"/>
              </a:ext>
            </a:extLst>
          </p:cNvPr>
          <p:cNvGraphicFramePr>
            <a:graphicFrameLocks noChangeAspect="1"/>
          </p:cNvGraphicFramePr>
          <p:nvPr>
            <p:extLst>
              <p:ext uri="{D42A27DB-BD31-4B8C-83A1-F6EECF244321}">
                <p14:modId xmlns:p14="http://schemas.microsoft.com/office/powerpoint/2010/main" val="2698493249"/>
              </p:ext>
            </p:extLst>
          </p:nvPr>
        </p:nvGraphicFramePr>
        <p:xfrm>
          <a:off x="8211517" y="2976465"/>
          <a:ext cx="1977661" cy="1037708"/>
        </p:xfrm>
        <a:graphic>
          <a:graphicData uri="http://schemas.openxmlformats.org/presentationml/2006/ole">
            <mc:AlternateContent xmlns:mc="http://schemas.openxmlformats.org/markup-compatibility/2006">
              <mc:Choice xmlns:v="urn:schemas-microsoft-com:vml" Requires="v">
                <p:oleObj name="Equation" r:id="rId7" imgW="1370965" imgH="763213" progId="Equation.DSMT4">
                  <p:embed/>
                </p:oleObj>
              </mc:Choice>
              <mc:Fallback>
                <p:oleObj name="Equation" r:id="rId7" imgW="1370965" imgH="763213" progId="Equation.DSMT4">
                  <p:embed/>
                  <p:pic>
                    <p:nvPicPr>
                      <p:cNvPr id="0" name=""/>
                      <p:cNvPicPr/>
                      <p:nvPr/>
                    </p:nvPicPr>
                    <p:blipFill>
                      <a:blip r:embed="rId8"/>
                      <a:stretch>
                        <a:fillRect/>
                      </a:stretch>
                    </p:blipFill>
                    <p:spPr>
                      <a:xfrm>
                        <a:off x="8211517" y="2976465"/>
                        <a:ext cx="1977661" cy="1037708"/>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3B3BECF8-1174-85EC-9C5E-016E3AFCAA0B}"/>
              </a:ext>
            </a:extLst>
          </p:cNvPr>
          <p:cNvGraphicFramePr>
            <a:graphicFrameLocks noChangeAspect="1"/>
          </p:cNvGraphicFramePr>
          <p:nvPr>
            <p:extLst>
              <p:ext uri="{D42A27DB-BD31-4B8C-83A1-F6EECF244321}">
                <p14:modId xmlns:p14="http://schemas.microsoft.com/office/powerpoint/2010/main" val="3955100863"/>
              </p:ext>
            </p:extLst>
          </p:nvPr>
        </p:nvGraphicFramePr>
        <p:xfrm>
          <a:off x="6888957" y="4776166"/>
          <a:ext cx="4811631" cy="1222627"/>
        </p:xfrm>
        <a:graphic>
          <a:graphicData uri="http://schemas.openxmlformats.org/presentationml/2006/ole">
            <mc:AlternateContent xmlns:mc="http://schemas.openxmlformats.org/markup-compatibility/2006">
              <mc:Choice xmlns:v="urn:schemas-microsoft-com:vml" Requires="v">
                <p:oleObj name="Equation" r:id="rId9" imgW="3098520" imgH="787320" progId="Equation.DSMT4">
                  <p:embed/>
                </p:oleObj>
              </mc:Choice>
              <mc:Fallback>
                <p:oleObj name="Equation" r:id="rId9" imgW="3098520" imgH="787320" progId="Equation.DSMT4">
                  <p:embed/>
                  <p:pic>
                    <p:nvPicPr>
                      <p:cNvPr id="0" name=""/>
                      <p:cNvPicPr/>
                      <p:nvPr/>
                    </p:nvPicPr>
                    <p:blipFill>
                      <a:blip r:embed="rId10"/>
                      <a:stretch>
                        <a:fillRect/>
                      </a:stretch>
                    </p:blipFill>
                    <p:spPr>
                      <a:xfrm>
                        <a:off x="6888957" y="4776166"/>
                        <a:ext cx="4811631" cy="1222627"/>
                      </a:xfrm>
                      <a:prstGeom prst="rect">
                        <a:avLst/>
                      </a:prstGeom>
                    </p:spPr>
                  </p:pic>
                </p:oleObj>
              </mc:Fallback>
            </mc:AlternateContent>
          </a:graphicData>
        </a:graphic>
      </p:graphicFrame>
    </p:spTree>
    <p:extLst>
      <p:ext uri="{BB962C8B-B14F-4D97-AF65-F5344CB8AC3E}">
        <p14:creationId xmlns:p14="http://schemas.microsoft.com/office/powerpoint/2010/main" val="31455364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6BF0AD-ED26-D801-B23C-3A463DF62217}"/>
              </a:ext>
            </a:extLst>
          </p:cNvPr>
          <p:cNvSpPr>
            <a:spLocks noGrp="1"/>
          </p:cNvSpPr>
          <p:nvPr>
            <p:ph type="body" sz="quarter" idx="13"/>
          </p:nvPr>
        </p:nvSpPr>
        <p:spPr/>
        <p:txBody>
          <a:bodyPr/>
          <a:lstStyle/>
          <a:p>
            <a:pPr algn="just">
              <a:buFont typeface="+mj-lt"/>
              <a:buAutoNum type="arabicPeriod" startAt="2"/>
            </a:pPr>
            <a:r>
              <a:rPr lang="en-US" b="1" dirty="0" err="1"/>
              <a:t>Cơ</a:t>
            </a:r>
            <a:r>
              <a:rPr lang="en-US" b="1" dirty="0"/>
              <a:t> </a:t>
            </a:r>
            <a:r>
              <a:rPr lang="en-US" b="1" dirty="0" err="1"/>
              <a:t>sở</a:t>
            </a:r>
            <a:r>
              <a:rPr lang="en-US" b="1" dirty="0"/>
              <a:t> </a:t>
            </a:r>
            <a:r>
              <a:rPr lang="en-US" b="1" dirty="0" err="1"/>
              <a:t>lý</a:t>
            </a:r>
            <a:r>
              <a:rPr lang="en-US" b="1" dirty="0"/>
              <a:t> </a:t>
            </a:r>
            <a:r>
              <a:rPr lang="en-US" b="1" dirty="0" err="1"/>
              <a:t>thuyết</a:t>
            </a:r>
            <a:endParaRPr lang="en-US" b="1" dirty="0"/>
          </a:p>
        </p:txBody>
      </p:sp>
      <p:sp>
        <p:nvSpPr>
          <p:cNvPr id="3" name="Date Placeholder 2">
            <a:extLst>
              <a:ext uri="{FF2B5EF4-FFF2-40B4-BE49-F238E27FC236}">
                <a16:creationId xmlns:a16="http://schemas.microsoft.com/office/drawing/2014/main" id="{0C49C022-5E25-7BFD-2182-64FF5B9CE18B}"/>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35D9DAA7-1D07-7411-8356-41C9BBDFDF22}"/>
              </a:ext>
            </a:extLst>
          </p:cNvPr>
          <p:cNvSpPr>
            <a:spLocks noGrp="1"/>
          </p:cNvSpPr>
          <p:nvPr>
            <p:ph type="sldNum" sz="quarter" idx="16"/>
          </p:nvPr>
        </p:nvSpPr>
        <p:spPr/>
        <p:txBody>
          <a:bodyPr/>
          <a:lstStyle/>
          <a:p>
            <a:fld id="{2BA667B7-7BA5-4DB2-A058-B66A386C003C}" type="slidenum">
              <a:rPr lang="en-SG" smtClean="0"/>
              <a:t>7</a:t>
            </a:fld>
            <a:endParaRPr lang="en-SG"/>
          </a:p>
        </p:txBody>
      </p:sp>
      <p:sp>
        <p:nvSpPr>
          <p:cNvPr id="5" name="Content Placeholder 4">
            <a:extLst>
              <a:ext uri="{FF2B5EF4-FFF2-40B4-BE49-F238E27FC236}">
                <a16:creationId xmlns:a16="http://schemas.microsoft.com/office/drawing/2014/main" id="{358BE6C3-CAC1-D7D3-BB51-A43A11D93282}"/>
              </a:ext>
            </a:extLst>
          </p:cNvPr>
          <p:cNvSpPr>
            <a:spLocks noGrp="1"/>
          </p:cNvSpPr>
          <p:nvPr>
            <p:ph sz="quarter" idx="17"/>
          </p:nvPr>
        </p:nvSpPr>
        <p:spPr/>
        <p:txBody>
          <a:bodyPr>
            <a:normAutofit/>
          </a:bodyPr>
          <a:lstStyle/>
          <a:p>
            <a:pPr marL="0" indent="0">
              <a:buNone/>
            </a:pPr>
            <a:r>
              <a:rPr lang="en-US" sz="2200" b="1" dirty="0"/>
              <a:t>2.2 </a:t>
            </a:r>
            <a:r>
              <a:rPr lang="en-US" sz="2200" b="1" dirty="0" err="1"/>
              <a:t>Lý</a:t>
            </a:r>
            <a:r>
              <a:rPr lang="en-US" sz="2200" b="1" dirty="0"/>
              <a:t> </a:t>
            </a:r>
            <a:r>
              <a:rPr lang="en-US" sz="2200" b="1" dirty="0" err="1"/>
              <a:t>thuyết</a:t>
            </a:r>
            <a:r>
              <a:rPr lang="en-US" sz="2200" b="1" dirty="0"/>
              <a:t> </a:t>
            </a:r>
            <a:r>
              <a:rPr lang="en-US" sz="2200" b="1" dirty="0" err="1"/>
              <a:t>động</a:t>
            </a:r>
            <a:r>
              <a:rPr lang="en-US" sz="2200" b="1" dirty="0"/>
              <a:t> </a:t>
            </a:r>
            <a:r>
              <a:rPr lang="en-US" sz="2200" b="1" dirty="0" err="1"/>
              <a:t>học</a:t>
            </a:r>
            <a:endParaRPr lang="en-US" sz="2200" b="1" dirty="0"/>
          </a:p>
          <a:p>
            <a:pPr marL="0" indent="0" algn="just">
              <a:lnSpc>
                <a:spcPct val="150000"/>
              </a:lnSpc>
              <a:buNone/>
            </a:pPr>
            <a:r>
              <a:rPr kumimoji="0" lang="en-US" altLang="en-US" sz="2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Cấu trúc của quadcopter là đối xứng nên ma trận quán tính là một ma trận chéo Y trong đó giá trị </a:t>
            </a:r>
            <a:endParaRPr kumimoji="0" lang="en-US" altLang="en-US" sz="2000" b="0" i="0" u="none" strike="noStrike" cap="none" normalizeH="0" baseline="0">
              <a:ln>
                <a:noFill/>
              </a:ln>
              <a:solidFill>
                <a:schemeClr val="tx1"/>
              </a:solidFill>
              <a:effectLst/>
              <a:latin typeface="Arial" panose="020B0604020202020204" pitchFamily="34" charset="0"/>
            </a:endParaRPr>
          </a:p>
          <a:p>
            <a:pPr marL="0" indent="0" algn="just">
              <a:lnSpc>
                <a:spcPct val="150000"/>
              </a:lnSpc>
              <a:buNone/>
            </a:pPr>
            <a:endParaRPr lang="en-US"/>
          </a:p>
          <a:p>
            <a:pPr marL="0" indent="0" algn="just">
              <a:lnSpc>
                <a:spcPct val="150000"/>
              </a:lnSpc>
              <a:buNone/>
            </a:pPr>
            <a:endParaRPr lang="en-US"/>
          </a:p>
          <a:p>
            <a:pPr marL="0" indent="0" algn="just">
              <a:lnSpc>
                <a:spcPct val="150000"/>
              </a:lnSpc>
              <a:buNone/>
            </a:pPr>
            <a:r>
              <a:rPr lang="en-US" sz="2000">
                <a:effectLst/>
                <a:ea typeface="Times New Roman" panose="02020603050405020304" pitchFamily="18" charset="0"/>
              </a:rPr>
              <a:t>- </a:t>
            </a:r>
            <a:r>
              <a:rPr lang="vi-VN" sz="2000">
                <a:effectLst/>
                <a:ea typeface="Times New Roman" panose="02020603050405020304" pitchFamily="18" charset="0"/>
              </a:rPr>
              <a:t>Vận tốc góc của rotor I, được kí hiệu là  </a:t>
            </a:r>
            <a:r>
              <a:rPr lang="en-US" sz="2000">
                <a:effectLst/>
                <a:ea typeface="Times New Roman" panose="02020603050405020304" pitchFamily="18" charset="0"/>
              </a:rPr>
              <a:t>  </a:t>
            </a:r>
            <a:r>
              <a:rPr lang="vi-VN" sz="2000">
                <a:effectLst/>
                <a:ea typeface="Times New Roman" panose="02020603050405020304" pitchFamily="18" charset="0"/>
              </a:rPr>
              <a:t>,</a:t>
            </a:r>
            <a:r>
              <a:rPr lang="en-US" sz="2000">
                <a:effectLst/>
                <a:ea typeface="Times New Roman" panose="02020603050405020304" pitchFamily="18" charset="0"/>
              </a:rPr>
              <a:t> </a:t>
            </a:r>
            <a:r>
              <a:rPr lang="vi-VN" sz="2000">
                <a:effectLst/>
                <a:ea typeface="Times New Roman" panose="02020603050405020304" pitchFamily="18" charset="0"/>
              </a:rPr>
              <a:t>sẽ tạo ra một lực   theo hướng trục của rotor. Vận tốc góc và gia tốc của rotor cũng sinh ra momen</a:t>
            </a:r>
            <a:r>
              <a:rPr lang="en-US" sz="2000">
                <a:effectLst/>
                <a:ea typeface="Times New Roman" panose="02020603050405020304" pitchFamily="18" charset="0"/>
              </a:rPr>
              <a:t> </a:t>
            </a:r>
            <a:r>
              <a:rPr lang="vi-VN" sz="2000">
                <a:effectLst/>
                <a:ea typeface="Times New Roman" panose="02020603050405020304" pitchFamily="18" charset="0"/>
              </a:rPr>
              <a:t>xung quanh trục động cơ</a:t>
            </a:r>
            <a:r>
              <a:rPr lang="en-US" sz="2000">
                <a:effectLst/>
                <a:ea typeface="Times New Roman" panose="02020603050405020304" pitchFamily="18" charset="0"/>
              </a:rPr>
              <a:t>     </a:t>
            </a:r>
            <a:r>
              <a:rPr lang="vi-VN" sz="2000">
                <a:effectLst/>
                <a:ea typeface="Times New Roman" panose="02020603050405020304" pitchFamily="18" charset="0"/>
              </a:rPr>
              <a:t>.</a:t>
            </a:r>
            <a:endParaRPr lang="en-US" sz="2000">
              <a:effectLst/>
              <a:ea typeface="Times New Roman" panose="02020603050405020304" pitchFamily="18" charset="0"/>
            </a:endParaRPr>
          </a:p>
          <a:p>
            <a:pPr marL="0" indent="0" algn="just">
              <a:buNone/>
            </a:pPr>
            <a:endParaRPr lang="en-US"/>
          </a:p>
        </p:txBody>
      </p:sp>
      <p:sp>
        <p:nvSpPr>
          <p:cNvPr id="6" name="Content Placeholder 5">
            <a:extLst>
              <a:ext uri="{FF2B5EF4-FFF2-40B4-BE49-F238E27FC236}">
                <a16:creationId xmlns:a16="http://schemas.microsoft.com/office/drawing/2014/main" id="{D35EBD78-55E7-BEC9-82EF-DCB3BB108A48}"/>
              </a:ext>
            </a:extLst>
          </p:cNvPr>
          <p:cNvSpPr>
            <a:spLocks noGrp="1"/>
          </p:cNvSpPr>
          <p:nvPr>
            <p:ph sz="quarter" idx="18"/>
          </p:nvPr>
        </p:nvSpPr>
        <p:spPr/>
        <p:txBody>
          <a:bodyPr>
            <a:normAutofit/>
          </a:bodyPr>
          <a:lstStyle/>
          <a:p>
            <a:pPr marL="0" indent="0" algn="just">
              <a:lnSpc>
                <a:spcPct val="150000"/>
              </a:lnSpc>
              <a:buNone/>
            </a:pPr>
            <a:r>
              <a:rPr lang="en-US">
                <a:effectLst/>
                <a:ea typeface="Times New Roman" panose="02020603050405020304" pitchFamily="18" charset="0"/>
              </a:rPr>
              <a:t>Trong </a:t>
            </a:r>
            <a:r>
              <a:rPr lang="en-US" dirty="0" err="1">
                <a:effectLst/>
                <a:ea typeface="Times New Roman" panose="02020603050405020304" pitchFamily="18" charset="0"/>
              </a:rPr>
              <a:t>đó</a:t>
            </a:r>
            <a:r>
              <a:rPr lang="en-US" dirty="0">
                <a:effectLst/>
                <a:ea typeface="Times New Roman" panose="02020603050405020304" pitchFamily="18" charset="0"/>
              </a:rPr>
              <a:t>: k </a:t>
            </a:r>
            <a:r>
              <a:rPr lang="en-US" dirty="0" err="1">
                <a:effectLst/>
                <a:ea typeface="Times New Roman" panose="02020603050405020304" pitchFamily="18" charset="0"/>
              </a:rPr>
              <a:t>là</a:t>
            </a:r>
            <a:r>
              <a:rPr lang="en-US" dirty="0">
                <a:effectLst/>
                <a:ea typeface="Times New Roman" panose="02020603050405020304" pitchFamily="18" charset="0"/>
              </a:rPr>
              <a:t> </a:t>
            </a:r>
            <a:r>
              <a:rPr lang="en-US" dirty="0" err="1">
                <a:effectLst/>
                <a:ea typeface="Times New Roman" panose="02020603050405020304" pitchFamily="18" charset="0"/>
              </a:rPr>
              <a:t>hệ</a:t>
            </a:r>
            <a:r>
              <a:rPr lang="en-US" dirty="0">
                <a:effectLst/>
                <a:ea typeface="Times New Roman" panose="02020603050405020304" pitchFamily="18" charset="0"/>
              </a:rPr>
              <a:t> </a:t>
            </a:r>
            <a:r>
              <a:rPr lang="en-US" dirty="0" err="1">
                <a:effectLst/>
                <a:ea typeface="Times New Roman" panose="02020603050405020304" pitchFamily="18" charset="0"/>
              </a:rPr>
              <a:t>số</a:t>
            </a:r>
            <a:r>
              <a:rPr lang="en-US" dirty="0">
                <a:effectLst/>
                <a:ea typeface="Times New Roman" panose="02020603050405020304" pitchFamily="18" charset="0"/>
              </a:rPr>
              <a:t> </a:t>
            </a:r>
            <a:r>
              <a:rPr lang="en-US" dirty="0" err="1">
                <a:effectLst/>
                <a:ea typeface="Times New Roman" panose="02020603050405020304" pitchFamily="18" charset="0"/>
              </a:rPr>
              <a:t>nâng</a:t>
            </a:r>
            <a:r>
              <a:rPr lang="en-US" dirty="0">
                <a:effectLst/>
                <a:ea typeface="Times New Roman" panose="02020603050405020304" pitchFamily="18" charset="0"/>
              </a:rPr>
              <a:t>, b </a:t>
            </a:r>
            <a:r>
              <a:rPr lang="en-US" dirty="0" err="1">
                <a:effectLst/>
                <a:ea typeface="Times New Roman" panose="02020603050405020304" pitchFamily="18" charset="0"/>
              </a:rPr>
              <a:t>là</a:t>
            </a:r>
            <a:r>
              <a:rPr lang="en-US" dirty="0">
                <a:effectLst/>
                <a:ea typeface="Times New Roman" panose="02020603050405020304" pitchFamily="18" charset="0"/>
              </a:rPr>
              <a:t> </a:t>
            </a:r>
            <a:r>
              <a:rPr lang="en-US" dirty="0" err="1">
                <a:effectLst/>
                <a:ea typeface="Times New Roman" panose="02020603050405020304" pitchFamily="18" charset="0"/>
              </a:rPr>
              <a:t>hệ</a:t>
            </a:r>
            <a:r>
              <a:rPr lang="en-US" dirty="0">
                <a:effectLst/>
                <a:ea typeface="Times New Roman" panose="02020603050405020304" pitchFamily="18" charset="0"/>
              </a:rPr>
              <a:t> </a:t>
            </a:r>
            <a:r>
              <a:rPr lang="en-US" dirty="0" err="1">
                <a:effectLst/>
                <a:ea typeface="Times New Roman" panose="02020603050405020304" pitchFamily="18" charset="0"/>
              </a:rPr>
              <a:t>số</a:t>
            </a:r>
            <a:r>
              <a:rPr lang="en-US" dirty="0">
                <a:effectLst/>
                <a:ea typeface="Times New Roman" panose="02020603050405020304" pitchFamily="18" charset="0"/>
              </a:rPr>
              <a:t> </a:t>
            </a:r>
            <a:r>
              <a:rPr lang="en-US" dirty="0" err="1">
                <a:effectLst/>
                <a:ea typeface="Times New Roman" panose="02020603050405020304" pitchFamily="18" charset="0"/>
              </a:rPr>
              <a:t>cản</a:t>
            </a:r>
            <a:r>
              <a:rPr lang="en-US" dirty="0">
                <a:effectLst/>
                <a:ea typeface="Times New Roman" panose="02020603050405020304" pitchFamily="18" charset="0"/>
              </a:rPr>
              <a:t>, I</a:t>
            </a:r>
            <a:r>
              <a:rPr lang="en-US" baseline="-25000" dirty="0">
                <a:effectLst/>
                <a:ea typeface="Times New Roman" panose="02020603050405020304" pitchFamily="18" charset="0"/>
              </a:rPr>
              <a:t>M</a:t>
            </a:r>
            <a:r>
              <a:rPr lang="en-US" dirty="0">
                <a:effectLst/>
                <a:ea typeface="Times New Roman" panose="02020603050405020304" pitchFamily="18" charset="0"/>
              </a:rPr>
              <a:t> </a:t>
            </a:r>
            <a:r>
              <a:rPr lang="en-US" dirty="0" err="1">
                <a:effectLst/>
                <a:ea typeface="Times New Roman" panose="02020603050405020304" pitchFamily="18" charset="0"/>
              </a:rPr>
              <a:t>là</a:t>
            </a:r>
            <a:r>
              <a:rPr lang="en-US" dirty="0">
                <a:effectLst/>
                <a:ea typeface="Times New Roman" panose="02020603050405020304" pitchFamily="18" charset="0"/>
              </a:rPr>
              <a:t> </a:t>
            </a:r>
            <a:r>
              <a:rPr lang="en-US" dirty="0" err="1">
                <a:effectLst/>
                <a:ea typeface="Times New Roman" panose="02020603050405020304" pitchFamily="18" charset="0"/>
              </a:rPr>
              <a:t>momen</a:t>
            </a:r>
            <a:r>
              <a:rPr lang="en-US" dirty="0">
                <a:effectLst/>
                <a:ea typeface="Times New Roman" panose="02020603050405020304" pitchFamily="18" charset="0"/>
              </a:rPr>
              <a:t> </a:t>
            </a:r>
            <a:r>
              <a:rPr lang="en-US" dirty="0" err="1">
                <a:effectLst/>
                <a:ea typeface="Times New Roman" panose="02020603050405020304" pitchFamily="18" charset="0"/>
              </a:rPr>
              <a:t>quán</a:t>
            </a:r>
            <a:r>
              <a:rPr lang="en-US" dirty="0">
                <a:effectLst/>
                <a:ea typeface="Times New Roman" panose="02020603050405020304" pitchFamily="18" charset="0"/>
              </a:rPr>
              <a:t> </a:t>
            </a:r>
            <a:r>
              <a:rPr lang="en-US" dirty="0" err="1">
                <a:effectLst/>
                <a:ea typeface="Times New Roman" panose="02020603050405020304" pitchFamily="18" charset="0"/>
              </a:rPr>
              <a:t>tính</a:t>
            </a:r>
            <a:r>
              <a:rPr lang="en-US" dirty="0">
                <a:effectLst/>
                <a:ea typeface="Times New Roman" panose="02020603050405020304" pitchFamily="18" charset="0"/>
              </a:rPr>
              <a:t> </a:t>
            </a:r>
            <a:r>
              <a:rPr lang="en-US" dirty="0" err="1">
                <a:effectLst/>
                <a:ea typeface="Times New Roman" panose="02020603050405020304" pitchFamily="18" charset="0"/>
              </a:rPr>
              <a:t>của</a:t>
            </a:r>
            <a:r>
              <a:rPr lang="en-US" dirty="0">
                <a:effectLst/>
                <a:ea typeface="Times New Roman" panose="02020603050405020304" pitchFamily="18" charset="0"/>
              </a:rPr>
              <a:t> rotor.</a:t>
            </a:r>
          </a:p>
          <a:p>
            <a:pPr marL="0" indent="0" algn="just">
              <a:lnSpc>
                <a:spcPct val="150000"/>
              </a:lnSpc>
              <a:buNone/>
            </a:pPr>
            <a:r>
              <a:rPr lang="en-US" dirty="0">
                <a:ea typeface="Times New Roman" panose="02020603050405020304" pitchFamily="18" charset="0"/>
              </a:rPr>
              <a:t>- </a:t>
            </a:r>
            <a:r>
              <a:rPr lang="vi-VN" dirty="0">
                <a:ea typeface="Times New Roman" panose="02020603050405020304" pitchFamily="18" charset="0"/>
              </a:rPr>
              <a:t>Lực tổng hợp của các rotor tạo ra lực đẩy T theo hướng của </a:t>
            </a:r>
            <a:r>
              <a:rPr lang="vi-VN">
                <a:ea typeface="Times New Roman" panose="02020603050405020304" pitchFamily="18" charset="0"/>
              </a:rPr>
              <a:t>trục </a:t>
            </a:r>
            <a:r>
              <a:rPr lang="en-US" i="1">
                <a:ea typeface="Times New Roman" panose="02020603050405020304" pitchFamily="18" charset="0"/>
              </a:rPr>
              <a:t>Z</a:t>
            </a:r>
            <a:r>
              <a:rPr lang="en-US">
                <a:ea typeface="Times New Roman" panose="02020603050405020304" pitchFamily="18" charset="0"/>
              </a:rPr>
              <a:t>. </a:t>
            </a:r>
            <a:r>
              <a:rPr lang="en-US" dirty="0">
                <a:ea typeface="Times New Roman" panose="02020603050405020304" pitchFamily="18" charset="0"/>
              </a:rPr>
              <a:t>T</a:t>
            </a:r>
            <a:r>
              <a:rPr lang="en-US" baseline="30000" dirty="0">
                <a:ea typeface="Times New Roman" panose="02020603050405020304" pitchFamily="18" charset="0"/>
              </a:rPr>
              <a:t>B</a:t>
            </a:r>
            <a:r>
              <a:rPr lang="en-US" dirty="0">
                <a:ea typeface="Times New Roman" panose="02020603050405020304" pitchFamily="18" charset="0"/>
              </a:rPr>
              <a:t> </a:t>
            </a:r>
            <a:r>
              <a:rPr lang="en-US" dirty="0" err="1">
                <a:ea typeface="Times New Roman" panose="02020603050405020304" pitchFamily="18" charset="0"/>
              </a:rPr>
              <a:t>là</a:t>
            </a:r>
            <a:r>
              <a:rPr lang="en-US" dirty="0">
                <a:ea typeface="Times New Roman" panose="02020603050405020304" pitchFamily="18" charset="0"/>
              </a:rPr>
              <a:t> </a:t>
            </a:r>
            <a:r>
              <a:rPr lang="en-US" dirty="0" err="1">
                <a:ea typeface="Times New Roman" panose="02020603050405020304" pitchFamily="18" charset="0"/>
              </a:rPr>
              <a:t>lực</a:t>
            </a:r>
            <a:r>
              <a:rPr lang="en-US" dirty="0">
                <a:ea typeface="Times New Roman" panose="02020603050405020304" pitchFamily="18" charset="0"/>
              </a:rPr>
              <a:t> </a:t>
            </a:r>
            <a:r>
              <a:rPr lang="en-US" dirty="0" err="1">
                <a:ea typeface="Times New Roman" panose="02020603050405020304" pitchFamily="18" charset="0"/>
              </a:rPr>
              <a:t>tác</a:t>
            </a:r>
            <a:r>
              <a:rPr lang="en-US" dirty="0">
                <a:ea typeface="Times New Roman" panose="02020603050405020304" pitchFamily="18" charset="0"/>
              </a:rPr>
              <a:t> </a:t>
            </a:r>
            <a:r>
              <a:rPr lang="en-US" dirty="0" err="1">
                <a:ea typeface="Times New Roman" panose="02020603050405020304" pitchFamily="18" charset="0"/>
              </a:rPr>
              <a:t>dụng</a:t>
            </a:r>
            <a:r>
              <a:rPr lang="en-US" dirty="0">
                <a:ea typeface="Times New Roman" panose="02020603050405020304" pitchFamily="18" charset="0"/>
              </a:rPr>
              <a:t> </a:t>
            </a:r>
            <a:r>
              <a:rPr lang="en-US" dirty="0" err="1">
                <a:ea typeface="Times New Roman" panose="02020603050405020304" pitchFamily="18" charset="0"/>
              </a:rPr>
              <a:t>lên</a:t>
            </a:r>
            <a:r>
              <a:rPr lang="en-US" dirty="0">
                <a:ea typeface="Times New Roman" panose="02020603050405020304" pitchFamily="18" charset="0"/>
              </a:rPr>
              <a:t> </a:t>
            </a:r>
            <a:r>
              <a:rPr lang="en-US" dirty="0" err="1">
                <a:ea typeface="Times New Roman" panose="02020603050405020304" pitchFamily="18" charset="0"/>
              </a:rPr>
              <a:t>khung</a:t>
            </a:r>
            <a:r>
              <a:rPr lang="en-US" dirty="0">
                <a:ea typeface="Times New Roman" panose="02020603050405020304" pitchFamily="18" charset="0"/>
              </a:rPr>
              <a:t> </a:t>
            </a:r>
            <a:r>
              <a:rPr lang="en-US" dirty="0" err="1">
                <a:ea typeface="Times New Roman" panose="02020603050405020304" pitchFamily="18" charset="0"/>
              </a:rPr>
              <a:t>mô</a:t>
            </a:r>
            <a:r>
              <a:rPr lang="en-US" dirty="0">
                <a:ea typeface="Times New Roman" panose="02020603050405020304" pitchFamily="18" charset="0"/>
              </a:rPr>
              <a:t> </a:t>
            </a:r>
            <a:r>
              <a:rPr lang="en-US" dirty="0" err="1">
                <a:ea typeface="Times New Roman" panose="02020603050405020304" pitchFamily="18" charset="0"/>
              </a:rPr>
              <a:t>hình</a:t>
            </a:r>
            <a:r>
              <a:rPr lang="en-US" dirty="0">
                <a:ea typeface="Times New Roman" panose="02020603050405020304" pitchFamily="18" charset="0"/>
              </a:rPr>
              <a:t>. </a:t>
            </a:r>
            <a:endParaRPr lang="en-US" dirty="0">
              <a:effectLst/>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ea typeface="Times New Roman" panose="02020603050405020304" pitchFamily="18" charset="0"/>
            </a:endParaRPr>
          </a:p>
        </p:txBody>
      </p:sp>
      <p:graphicFrame>
        <p:nvGraphicFramePr>
          <p:cNvPr id="26" name="Object 25">
            <a:extLst>
              <a:ext uri="{FF2B5EF4-FFF2-40B4-BE49-F238E27FC236}">
                <a16:creationId xmlns:a16="http://schemas.microsoft.com/office/drawing/2014/main" id="{590B9082-7DBF-B099-A554-EEDD9DE058A2}"/>
              </a:ext>
            </a:extLst>
          </p:cNvPr>
          <p:cNvGraphicFramePr>
            <a:graphicFrameLocks noChangeAspect="1"/>
          </p:cNvGraphicFramePr>
          <p:nvPr>
            <p:extLst>
              <p:ext uri="{D42A27DB-BD31-4B8C-83A1-F6EECF244321}">
                <p14:modId xmlns:p14="http://schemas.microsoft.com/office/powerpoint/2010/main" val="456868773"/>
              </p:ext>
            </p:extLst>
          </p:nvPr>
        </p:nvGraphicFramePr>
        <p:xfrm>
          <a:off x="589412" y="2599742"/>
          <a:ext cx="922147" cy="395205"/>
        </p:xfrm>
        <a:graphic>
          <a:graphicData uri="http://schemas.openxmlformats.org/presentationml/2006/ole">
            <mc:AlternateContent xmlns:mc="http://schemas.openxmlformats.org/markup-compatibility/2006">
              <mc:Choice xmlns:v="urn:schemas-microsoft-com:vml" Requires="v">
                <p:oleObj name="Equation" r:id="rId3" imgW="533273" imgH="228928" progId="Equation.DSMT4">
                  <p:embed/>
                </p:oleObj>
              </mc:Choice>
              <mc:Fallback>
                <p:oleObj name="Equation" r:id="rId3" imgW="533273" imgH="228928" progId="Equation.DSMT4">
                  <p:embed/>
                  <p:pic>
                    <p:nvPicPr>
                      <p:cNvPr id="0" name=""/>
                      <p:cNvPicPr/>
                      <p:nvPr/>
                    </p:nvPicPr>
                    <p:blipFill>
                      <a:blip r:embed="rId4"/>
                      <a:stretch>
                        <a:fillRect/>
                      </a:stretch>
                    </p:blipFill>
                    <p:spPr>
                      <a:xfrm>
                        <a:off x="589412" y="2599742"/>
                        <a:ext cx="922147" cy="395205"/>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1BD72AB6-A90B-206A-C30F-C49F37F23701}"/>
              </a:ext>
            </a:extLst>
          </p:cNvPr>
          <p:cNvGraphicFramePr>
            <a:graphicFrameLocks noChangeAspect="1"/>
          </p:cNvGraphicFramePr>
          <p:nvPr>
            <p:extLst>
              <p:ext uri="{D42A27DB-BD31-4B8C-83A1-F6EECF244321}">
                <p14:modId xmlns:p14="http://schemas.microsoft.com/office/powerpoint/2010/main" val="2846515319"/>
              </p:ext>
            </p:extLst>
          </p:nvPr>
        </p:nvGraphicFramePr>
        <p:xfrm>
          <a:off x="2424225" y="2599742"/>
          <a:ext cx="1860847" cy="1096896"/>
        </p:xfrm>
        <a:graphic>
          <a:graphicData uri="http://schemas.openxmlformats.org/presentationml/2006/ole">
            <mc:AlternateContent xmlns:mc="http://schemas.openxmlformats.org/markup-compatibility/2006">
              <mc:Choice xmlns:v="urn:schemas-microsoft-com:vml" Requires="v">
                <p:oleObj name="Equation" r:id="rId5" imgW="1294680" imgH="763213" progId="Equation.DSMT4">
                  <p:embed/>
                </p:oleObj>
              </mc:Choice>
              <mc:Fallback>
                <p:oleObj name="Equation" r:id="rId5" imgW="1294680" imgH="763213" progId="Equation.DSMT4">
                  <p:embed/>
                  <p:pic>
                    <p:nvPicPr>
                      <p:cNvPr id="0" name=""/>
                      <p:cNvPicPr/>
                      <p:nvPr/>
                    </p:nvPicPr>
                    <p:blipFill>
                      <a:blip r:embed="rId6"/>
                      <a:stretch>
                        <a:fillRect/>
                      </a:stretch>
                    </p:blipFill>
                    <p:spPr>
                      <a:xfrm>
                        <a:off x="2424225" y="2599742"/>
                        <a:ext cx="1860847" cy="1096896"/>
                      </a:xfrm>
                      <a:prstGeom prst="rect">
                        <a:avLst/>
                      </a:prstGeom>
                    </p:spPr>
                  </p:pic>
                </p:oleObj>
              </mc:Fallback>
            </mc:AlternateContent>
          </a:graphicData>
        </a:graphic>
      </p:graphicFrame>
      <p:graphicFrame>
        <p:nvGraphicFramePr>
          <p:cNvPr id="2053" name="Object 2052">
            <a:extLst>
              <a:ext uri="{FF2B5EF4-FFF2-40B4-BE49-F238E27FC236}">
                <a16:creationId xmlns:a16="http://schemas.microsoft.com/office/drawing/2014/main" id="{E5B482C4-782D-96AF-19BB-47FB44AE8E7C}"/>
              </a:ext>
            </a:extLst>
          </p:cNvPr>
          <p:cNvGraphicFramePr>
            <a:graphicFrameLocks noChangeAspect="1"/>
          </p:cNvGraphicFramePr>
          <p:nvPr>
            <p:extLst>
              <p:ext uri="{D42A27DB-BD31-4B8C-83A1-F6EECF244321}">
                <p14:modId xmlns:p14="http://schemas.microsoft.com/office/powerpoint/2010/main" val="571607380"/>
              </p:ext>
            </p:extLst>
          </p:nvPr>
        </p:nvGraphicFramePr>
        <p:xfrm>
          <a:off x="5071506" y="3980040"/>
          <a:ext cx="287229" cy="298419"/>
        </p:xfrm>
        <a:graphic>
          <a:graphicData uri="http://schemas.openxmlformats.org/presentationml/2006/ole">
            <mc:AlternateContent xmlns:mc="http://schemas.openxmlformats.org/markup-compatibility/2006">
              <mc:Choice xmlns:v="urn:schemas-microsoft-com:vml" Requires="v">
                <p:oleObj name="Equation" r:id="rId7" imgW="152210" imgH="228928" progId="Equation.DSMT4">
                  <p:embed/>
                </p:oleObj>
              </mc:Choice>
              <mc:Fallback>
                <p:oleObj name="Equation" r:id="rId7" imgW="152210" imgH="228928" progId="Equation.DSMT4">
                  <p:embed/>
                  <p:pic>
                    <p:nvPicPr>
                      <p:cNvPr id="0" name=""/>
                      <p:cNvPicPr/>
                      <p:nvPr/>
                    </p:nvPicPr>
                    <p:blipFill>
                      <a:blip r:embed="rId8"/>
                      <a:stretch>
                        <a:fillRect/>
                      </a:stretch>
                    </p:blipFill>
                    <p:spPr>
                      <a:xfrm>
                        <a:off x="5071506" y="3980040"/>
                        <a:ext cx="287229" cy="298419"/>
                      </a:xfrm>
                      <a:prstGeom prst="rect">
                        <a:avLst/>
                      </a:prstGeom>
                    </p:spPr>
                  </p:pic>
                </p:oleObj>
              </mc:Fallback>
            </mc:AlternateContent>
          </a:graphicData>
        </a:graphic>
      </p:graphicFrame>
      <p:graphicFrame>
        <p:nvGraphicFramePr>
          <p:cNvPr id="2054" name="Object 2053">
            <a:extLst>
              <a:ext uri="{FF2B5EF4-FFF2-40B4-BE49-F238E27FC236}">
                <a16:creationId xmlns:a16="http://schemas.microsoft.com/office/drawing/2014/main" id="{1B261237-BC8E-D2AC-DB9B-CC82F2BA3535}"/>
              </a:ext>
            </a:extLst>
          </p:cNvPr>
          <p:cNvGraphicFramePr>
            <a:graphicFrameLocks noChangeAspect="1"/>
          </p:cNvGraphicFramePr>
          <p:nvPr>
            <p:extLst>
              <p:ext uri="{D42A27DB-BD31-4B8C-83A1-F6EECF244321}">
                <p14:modId xmlns:p14="http://schemas.microsoft.com/office/powerpoint/2010/main" val="2655164275"/>
              </p:ext>
            </p:extLst>
          </p:nvPr>
        </p:nvGraphicFramePr>
        <p:xfrm>
          <a:off x="1412740" y="4438426"/>
          <a:ext cx="197637" cy="296456"/>
        </p:xfrm>
        <a:graphic>
          <a:graphicData uri="http://schemas.openxmlformats.org/presentationml/2006/ole">
            <mc:AlternateContent xmlns:mc="http://schemas.openxmlformats.org/markup-compatibility/2006">
              <mc:Choice xmlns:v="urn:schemas-microsoft-com:vml" Requires="v">
                <p:oleObj name="Equation" r:id="rId9" imgW="152210" imgH="228928" progId="Equation.DSMT4">
                  <p:embed/>
                </p:oleObj>
              </mc:Choice>
              <mc:Fallback>
                <p:oleObj name="Equation" r:id="rId9" imgW="152210" imgH="228928" progId="Equation.DSMT4">
                  <p:embed/>
                  <p:pic>
                    <p:nvPicPr>
                      <p:cNvPr id="0" name=""/>
                      <p:cNvPicPr/>
                      <p:nvPr/>
                    </p:nvPicPr>
                    <p:blipFill>
                      <a:blip r:embed="rId10"/>
                      <a:stretch>
                        <a:fillRect/>
                      </a:stretch>
                    </p:blipFill>
                    <p:spPr>
                      <a:xfrm>
                        <a:off x="1412740" y="4438426"/>
                        <a:ext cx="197637" cy="296456"/>
                      </a:xfrm>
                      <a:prstGeom prst="rect">
                        <a:avLst/>
                      </a:prstGeom>
                    </p:spPr>
                  </p:pic>
                </p:oleObj>
              </mc:Fallback>
            </mc:AlternateContent>
          </a:graphicData>
        </a:graphic>
      </p:graphicFrame>
      <p:graphicFrame>
        <p:nvGraphicFramePr>
          <p:cNvPr id="2055" name="Object 2054">
            <a:extLst>
              <a:ext uri="{FF2B5EF4-FFF2-40B4-BE49-F238E27FC236}">
                <a16:creationId xmlns:a16="http://schemas.microsoft.com/office/drawing/2014/main" id="{9E306577-AD7E-E7F5-96D8-3B2EBD5F0DB4}"/>
              </a:ext>
            </a:extLst>
          </p:cNvPr>
          <p:cNvGraphicFramePr>
            <a:graphicFrameLocks noChangeAspect="1"/>
          </p:cNvGraphicFramePr>
          <p:nvPr>
            <p:extLst>
              <p:ext uri="{D42A27DB-BD31-4B8C-83A1-F6EECF244321}">
                <p14:modId xmlns:p14="http://schemas.microsoft.com/office/powerpoint/2010/main" val="2959739176"/>
              </p:ext>
            </p:extLst>
          </p:nvPr>
        </p:nvGraphicFramePr>
        <p:xfrm>
          <a:off x="1918734" y="5308032"/>
          <a:ext cx="388506" cy="388506"/>
        </p:xfrm>
        <a:graphic>
          <a:graphicData uri="http://schemas.openxmlformats.org/presentationml/2006/ole">
            <mc:AlternateContent xmlns:mc="http://schemas.openxmlformats.org/markup-compatibility/2006">
              <mc:Choice xmlns:v="urn:schemas-microsoft-com:vml" Requires="v">
                <p:oleObj name="Equation" r:id="rId11" imgW="228494" imgH="228928" progId="Equation.DSMT4">
                  <p:embed/>
                </p:oleObj>
              </mc:Choice>
              <mc:Fallback>
                <p:oleObj name="Equation" r:id="rId11" imgW="228494" imgH="228928" progId="Equation.DSMT4">
                  <p:embed/>
                  <p:pic>
                    <p:nvPicPr>
                      <p:cNvPr id="0" name=""/>
                      <p:cNvPicPr/>
                      <p:nvPr/>
                    </p:nvPicPr>
                    <p:blipFill>
                      <a:blip r:embed="rId12"/>
                      <a:stretch>
                        <a:fillRect/>
                      </a:stretch>
                    </p:blipFill>
                    <p:spPr>
                      <a:xfrm>
                        <a:off x="1918734" y="5308032"/>
                        <a:ext cx="388506" cy="388506"/>
                      </a:xfrm>
                      <a:prstGeom prst="rect">
                        <a:avLst/>
                      </a:prstGeom>
                    </p:spPr>
                  </p:pic>
                </p:oleObj>
              </mc:Fallback>
            </mc:AlternateContent>
          </a:graphicData>
        </a:graphic>
      </p:graphicFrame>
      <p:graphicFrame>
        <p:nvGraphicFramePr>
          <p:cNvPr id="2056" name="Object 2055">
            <a:extLst>
              <a:ext uri="{FF2B5EF4-FFF2-40B4-BE49-F238E27FC236}">
                <a16:creationId xmlns:a16="http://schemas.microsoft.com/office/drawing/2014/main" id="{1ADF6FEC-5D65-5D62-B832-2E95B777480E}"/>
              </a:ext>
            </a:extLst>
          </p:cNvPr>
          <p:cNvGraphicFramePr>
            <a:graphicFrameLocks noChangeAspect="1"/>
          </p:cNvGraphicFramePr>
          <p:nvPr>
            <p:extLst>
              <p:ext uri="{D42A27DB-BD31-4B8C-83A1-F6EECF244321}">
                <p14:modId xmlns:p14="http://schemas.microsoft.com/office/powerpoint/2010/main" val="4248313285"/>
              </p:ext>
            </p:extLst>
          </p:nvPr>
        </p:nvGraphicFramePr>
        <p:xfrm>
          <a:off x="2226713" y="5696538"/>
          <a:ext cx="2524470" cy="439437"/>
        </p:xfrm>
        <a:graphic>
          <a:graphicData uri="http://schemas.openxmlformats.org/presentationml/2006/ole">
            <mc:AlternateContent xmlns:mc="http://schemas.openxmlformats.org/markup-compatibility/2006">
              <mc:Choice xmlns:v="urn:schemas-microsoft-com:vml" Requires="v">
                <p:oleObj name="Equation" r:id="rId13" imgW="1751669" imgH="305357" progId="Equation.DSMT4">
                  <p:embed/>
                </p:oleObj>
              </mc:Choice>
              <mc:Fallback>
                <p:oleObj name="Equation" r:id="rId13" imgW="1751669" imgH="305357" progId="Equation.DSMT4">
                  <p:embed/>
                  <p:pic>
                    <p:nvPicPr>
                      <p:cNvPr id="0" name=""/>
                      <p:cNvPicPr/>
                      <p:nvPr/>
                    </p:nvPicPr>
                    <p:blipFill>
                      <a:blip r:embed="rId14"/>
                      <a:stretch>
                        <a:fillRect/>
                      </a:stretch>
                    </p:blipFill>
                    <p:spPr>
                      <a:xfrm>
                        <a:off x="2226713" y="5696538"/>
                        <a:ext cx="2524470" cy="439437"/>
                      </a:xfrm>
                      <a:prstGeom prst="rect">
                        <a:avLst/>
                      </a:prstGeom>
                    </p:spPr>
                  </p:pic>
                </p:oleObj>
              </mc:Fallback>
            </mc:AlternateContent>
          </a:graphicData>
        </a:graphic>
      </p:graphicFrame>
      <p:graphicFrame>
        <p:nvGraphicFramePr>
          <p:cNvPr id="2065" name="Object 2064">
            <a:extLst>
              <a:ext uri="{FF2B5EF4-FFF2-40B4-BE49-F238E27FC236}">
                <a16:creationId xmlns:a16="http://schemas.microsoft.com/office/drawing/2014/main" id="{C34FA219-0911-9B80-4FAC-5EF2EEAE0D96}"/>
              </a:ext>
            </a:extLst>
          </p:cNvPr>
          <p:cNvGraphicFramePr>
            <a:graphicFrameLocks noChangeAspect="1"/>
          </p:cNvGraphicFramePr>
          <p:nvPr>
            <p:extLst>
              <p:ext uri="{D42A27DB-BD31-4B8C-83A1-F6EECF244321}">
                <p14:modId xmlns:p14="http://schemas.microsoft.com/office/powerpoint/2010/main" val="774952615"/>
              </p:ext>
            </p:extLst>
          </p:nvPr>
        </p:nvGraphicFramePr>
        <p:xfrm>
          <a:off x="6672492" y="3679818"/>
          <a:ext cx="1788453" cy="1813671"/>
        </p:xfrm>
        <a:graphic>
          <a:graphicData uri="http://schemas.openxmlformats.org/presentationml/2006/ole">
            <mc:AlternateContent xmlns:mc="http://schemas.openxmlformats.org/markup-compatibility/2006">
              <mc:Choice xmlns:v="urn:schemas-microsoft-com:vml" Requires="v">
                <p:oleObj name="Equation" r:id="rId15" imgW="1218755" imgH="1221068" progId="Equation.DSMT4">
                  <p:embed/>
                </p:oleObj>
              </mc:Choice>
              <mc:Fallback>
                <p:oleObj name="Equation" r:id="rId15" imgW="1218755" imgH="1221068" progId="Equation.DSMT4">
                  <p:embed/>
                  <p:pic>
                    <p:nvPicPr>
                      <p:cNvPr id="0" name=""/>
                      <p:cNvPicPr/>
                      <p:nvPr/>
                    </p:nvPicPr>
                    <p:blipFill>
                      <a:blip r:embed="rId16"/>
                      <a:stretch>
                        <a:fillRect/>
                      </a:stretch>
                    </p:blipFill>
                    <p:spPr>
                      <a:xfrm>
                        <a:off x="6672492" y="3679818"/>
                        <a:ext cx="1788453" cy="1813671"/>
                      </a:xfrm>
                      <a:prstGeom prst="rect">
                        <a:avLst/>
                      </a:prstGeom>
                    </p:spPr>
                  </p:pic>
                </p:oleObj>
              </mc:Fallback>
            </mc:AlternateContent>
          </a:graphicData>
        </a:graphic>
      </p:graphicFrame>
      <p:graphicFrame>
        <p:nvGraphicFramePr>
          <p:cNvPr id="2066" name="Object 2065">
            <a:extLst>
              <a:ext uri="{FF2B5EF4-FFF2-40B4-BE49-F238E27FC236}">
                <a16:creationId xmlns:a16="http://schemas.microsoft.com/office/drawing/2014/main" id="{9387B57A-5A07-5161-4ABC-4AD1465CB1A7}"/>
              </a:ext>
            </a:extLst>
          </p:cNvPr>
          <p:cNvGraphicFramePr>
            <a:graphicFrameLocks noChangeAspect="1"/>
          </p:cNvGraphicFramePr>
          <p:nvPr>
            <p:extLst>
              <p:ext uri="{D42A27DB-BD31-4B8C-83A1-F6EECF244321}">
                <p14:modId xmlns:p14="http://schemas.microsoft.com/office/powerpoint/2010/main" val="1059250272"/>
              </p:ext>
            </p:extLst>
          </p:nvPr>
        </p:nvGraphicFramePr>
        <p:xfrm>
          <a:off x="8380692" y="3921111"/>
          <a:ext cx="3363826" cy="1797719"/>
        </p:xfrm>
        <a:graphic>
          <a:graphicData uri="http://schemas.openxmlformats.org/presentationml/2006/ole">
            <mc:AlternateContent xmlns:mc="http://schemas.openxmlformats.org/markup-compatibility/2006">
              <mc:Choice xmlns:v="urn:schemas-microsoft-com:vml" Requires="v">
                <p:oleObj name="Equation" r:id="rId17" imgW="2361226" imgH="1221068" progId="Equation.DSMT4">
                  <p:embed/>
                </p:oleObj>
              </mc:Choice>
              <mc:Fallback>
                <p:oleObj name="Equation" r:id="rId17" imgW="2361226" imgH="1221068" progId="Equation.DSMT4">
                  <p:embed/>
                  <p:pic>
                    <p:nvPicPr>
                      <p:cNvPr id="0" name=""/>
                      <p:cNvPicPr/>
                      <p:nvPr/>
                    </p:nvPicPr>
                    <p:blipFill>
                      <a:blip r:embed="rId18"/>
                      <a:stretch>
                        <a:fillRect/>
                      </a:stretch>
                    </p:blipFill>
                    <p:spPr>
                      <a:xfrm>
                        <a:off x="8380692" y="3921111"/>
                        <a:ext cx="3363826" cy="1797719"/>
                      </a:xfrm>
                      <a:prstGeom prst="rect">
                        <a:avLst/>
                      </a:prstGeom>
                    </p:spPr>
                  </p:pic>
                </p:oleObj>
              </mc:Fallback>
            </mc:AlternateContent>
          </a:graphicData>
        </a:graphic>
      </p:graphicFrame>
      <p:sp>
        <p:nvSpPr>
          <p:cNvPr id="9" name="Arrow: Right 8">
            <a:extLst>
              <a:ext uri="{FF2B5EF4-FFF2-40B4-BE49-F238E27FC236}">
                <a16:creationId xmlns:a16="http://schemas.microsoft.com/office/drawing/2014/main" id="{871BE075-F9D8-306C-8ED9-32974CB3B9EE}"/>
              </a:ext>
            </a:extLst>
          </p:cNvPr>
          <p:cNvSpPr/>
          <p:nvPr/>
        </p:nvSpPr>
        <p:spPr>
          <a:xfrm>
            <a:off x="7809722" y="4766673"/>
            <a:ext cx="529335" cy="16257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5497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6BF0AD-ED26-D801-B23C-3A463DF62217}"/>
              </a:ext>
            </a:extLst>
          </p:cNvPr>
          <p:cNvSpPr>
            <a:spLocks noGrp="1"/>
          </p:cNvSpPr>
          <p:nvPr>
            <p:ph type="body" sz="quarter" idx="13"/>
          </p:nvPr>
        </p:nvSpPr>
        <p:spPr/>
        <p:txBody>
          <a:bodyPr/>
          <a:lstStyle/>
          <a:p>
            <a:pPr algn="just">
              <a:buFont typeface="+mj-lt"/>
              <a:buAutoNum type="arabicPeriod" startAt="2"/>
            </a:pPr>
            <a:r>
              <a:rPr lang="en-US" b="1" dirty="0" err="1"/>
              <a:t>Cơ</a:t>
            </a:r>
            <a:r>
              <a:rPr lang="en-US" b="1" dirty="0"/>
              <a:t> </a:t>
            </a:r>
            <a:r>
              <a:rPr lang="en-US" b="1" dirty="0" err="1"/>
              <a:t>sở</a:t>
            </a:r>
            <a:r>
              <a:rPr lang="en-US" b="1" dirty="0"/>
              <a:t> </a:t>
            </a:r>
            <a:r>
              <a:rPr lang="en-US" b="1" dirty="0" err="1"/>
              <a:t>lý</a:t>
            </a:r>
            <a:r>
              <a:rPr lang="en-US" b="1" dirty="0"/>
              <a:t> </a:t>
            </a:r>
            <a:r>
              <a:rPr lang="en-US" b="1" dirty="0" err="1"/>
              <a:t>thuyết</a:t>
            </a:r>
            <a:endParaRPr lang="en-US" b="1" dirty="0"/>
          </a:p>
        </p:txBody>
      </p:sp>
      <p:sp>
        <p:nvSpPr>
          <p:cNvPr id="3" name="Date Placeholder 2">
            <a:extLst>
              <a:ext uri="{FF2B5EF4-FFF2-40B4-BE49-F238E27FC236}">
                <a16:creationId xmlns:a16="http://schemas.microsoft.com/office/drawing/2014/main" id="{0C49C022-5E25-7BFD-2182-64FF5B9CE18B}"/>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35D9DAA7-1D07-7411-8356-41C9BBDFDF22}"/>
              </a:ext>
            </a:extLst>
          </p:cNvPr>
          <p:cNvSpPr>
            <a:spLocks noGrp="1"/>
          </p:cNvSpPr>
          <p:nvPr>
            <p:ph type="sldNum" sz="quarter" idx="16"/>
          </p:nvPr>
        </p:nvSpPr>
        <p:spPr/>
        <p:txBody>
          <a:bodyPr/>
          <a:lstStyle/>
          <a:p>
            <a:fld id="{2BA667B7-7BA5-4DB2-A058-B66A386C003C}" type="slidenum">
              <a:rPr lang="en-SG" smtClean="0"/>
              <a:t>8</a:t>
            </a:fld>
            <a:endParaRPr lang="en-SG"/>
          </a:p>
        </p:txBody>
      </p:sp>
      <p:sp>
        <p:nvSpPr>
          <p:cNvPr id="5" name="Content Placeholder 4">
            <a:extLst>
              <a:ext uri="{FF2B5EF4-FFF2-40B4-BE49-F238E27FC236}">
                <a16:creationId xmlns:a16="http://schemas.microsoft.com/office/drawing/2014/main" id="{358BE6C3-CAC1-D7D3-BB51-A43A11D93282}"/>
              </a:ext>
            </a:extLst>
          </p:cNvPr>
          <p:cNvSpPr>
            <a:spLocks noGrp="1"/>
          </p:cNvSpPr>
          <p:nvPr>
            <p:ph sz="quarter" idx="17"/>
          </p:nvPr>
        </p:nvSpPr>
        <p:spPr/>
        <p:txBody>
          <a:bodyPr>
            <a:normAutofit/>
          </a:bodyPr>
          <a:lstStyle/>
          <a:p>
            <a:pPr marL="0" indent="0">
              <a:buNone/>
            </a:pPr>
            <a:r>
              <a:rPr lang="en-US" sz="2200" b="1" dirty="0"/>
              <a:t>2.2 </a:t>
            </a:r>
            <a:r>
              <a:rPr lang="en-US" sz="2200" b="1" dirty="0" err="1"/>
              <a:t>Lý</a:t>
            </a:r>
            <a:r>
              <a:rPr lang="en-US" sz="2200" b="1" dirty="0"/>
              <a:t> </a:t>
            </a:r>
            <a:r>
              <a:rPr lang="en-US" sz="2200" b="1" dirty="0" err="1"/>
              <a:t>thuyết</a:t>
            </a:r>
            <a:r>
              <a:rPr lang="en-US" sz="2200" b="1" dirty="0"/>
              <a:t> </a:t>
            </a:r>
            <a:r>
              <a:rPr lang="en-US" sz="2200" b="1" dirty="0" err="1"/>
              <a:t>động</a:t>
            </a:r>
            <a:r>
              <a:rPr lang="en-US" sz="2200" b="1" dirty="0"/>
              <a:t> </a:t>
            </a:r>
            <a:r>
              <a:rPr lang="en-US" sz="2200" b="1" dirty="0" err="1"/>
              <a:t>học</a:t>
            </a:r>
            <a:endParaRPr lang="en-US" sz="2200" b="1" dirty="0"/>
          </a:p>
          <a:p>
            <a:pPr algn="just">
              <a:buFont typeface="Wingdings" panose="05000000000000000000" pitchFamily="2" charset="2"/>
              <a:buChar char="v"/>
            </a:pPr>
            <a:r>
              <a:rPr lang="en-US" b="1" dirty="0" err="1"/>
              <a:t>Phương</a:t>
            </a:r>
            <a:r>
              <a:rPr lang="en-US" b="1" dirty="0"/>
              <a:t> </a:t>
            </a:r>
            <a:r>
              <a:rPr lang="en-US" b="1" dirty="0" err="1"/>
              <a:t>trình</a:t>
            </a:r>
            <a:r>
              <a:rPr lang="en-US" b="1" dirty="0"/>
              <a:t> Newton-Euler</a:t>
            </a:r>
          </a:p>
          <a:p>
            <a:pPr marL="0" indent="0" algn="just">
              <a:lnSpc>
                <a:spcPct val="150000"/>
              </a:lnSpc>
              <a:buNone/>
            </a:pPr>
            <a:r>
              <a:rPr lang="en-US"/>
              <a:t>- </a:t>
            </a:r>
            <a:r>
              <a:rPr lang="vi-VN"/>
              <a:t>Trong </a:t>
            </a:r>
            <a:r>
              <a:rPr lang="vi-VN" dirty="0"/>
              <a:t>hệ trục khung máy bay, tổng lực cần thiết cho gia tốc của </a:t>
            </a:r>
            <a:r>
              <a:rPr lang="vi-VN"/>
              <a:t>khối lượng</a:t>
            </a:r>
            <a:r>
              <a:rPr lang="en-US"/>
              <a:t> </a:t>
            </a:r>
            <a:r>
              <a:rPr lang="vi-VN"/>
              <a:t>và </a:t>
            </a:r>
            <a:r>
              <a:rPr lang="vi-VN" dirty="0"/>
              <a:t>lực ly </a:t>
            </a:r>
            <a:r>
              <a:rPr lang="vi-VN"/>
              <a:t>tâm bằng </a:t>
            </a:r>
            <a:r>
              <a:rPr lang="vi-VN" dirty="0"/>
              <a:t>với tổng của </a:t>
            </a:r>
            <a:r>
              <a:rPr lang="vi-VN"/>
              <a:t>trọng lực</a:t>
            </a:r>
            <a:r>
              <a:rPr lang="en-US"/>
              <a:t> </a:t>
            </a:r>
            <a:r>
              <a:rPr lang="vi-VN" dirty="0"/>
              <a:t>và lực </a:t>
            </a:r>
            <a:r>
              <a:rPr lang="vi-VN"/>
              <a:t>đẩy của rotor.</a:t>
            </a:r>
            <a:endParaRPr lang="en-US"/>
          </a:p>
          <a:p>
            <a:pPr marL="0" indent="0" algn="just">
              <a:lnSpc>
                <a:spcPct val="150000"/>
              </a:lnSpc>
              <a:buNone/>
            </a:pPr>
            <a:endParaRPr lang="en-US"/>
          </a:p>
          <a:p>
            <a:pPr marL="0" indent="0" algn="just">
              <a:lnSpc>
                <a:spcPct val="150000"/>
              </a:lnSpc>
              <a:buNone/>
            </a:pPr>
            <a:r>
              <a:rPr lang="en-US"/>
              <a:t>- Trong khung quán tính, lực ly tâm bị vô hiệu hóa. </a:t>
            </a:r>
          </a:p>
          <a:p>
            <a:pPr marL="0" indent="0" algn="just">
              <a:buNone/>
            </a:pPr>
            <a:endParaRPr lang="en-US" dirty="0"/>
          </a:p>
        </p:txBody>
      </p:sp>
      <p:sp>
        <p:nvSpPr>
          <p:cNvPr id="6" name="Content Placeholder 5">
            <a:extLst>
              <a:ext uri="{FF2B5EF4-FFF2-40B4-BE49-F238E27FC236}">
                <a16:creationId xmlns:a16="http://schemas.microsoft.com/office/drawing/2014/main" id="{D35EBD78-55E7-BEC9-82EF-DCB3BB108A48}"/>
              </a:ext>
            </a:extLst>
          </p:cNvPr>
          <p:cNvSpPr>
            <a:spLocks noGrp="1"/>
          </p:cNvSpPr>
          <p:nvPr>
            <p:ph sz="quarter" idx="18"/>
          </p:nvPr>
        </p:nvSpPr>
        <p:spPr/>
        <p:txBody>
          <a:bodyPr>
            <a:normAutofit/>
          </a:bodyPr>
          <a:lstStyle/>
          <a:p>
            <a:pPr marL="0" indent="0" algn="just">
              <a:lnSpc>
                <a:spcPct val="150000"/>
              </a:lnSpc>
              <a:buNone/>
            </a:pPr>
            <a:r>
              <a:rPr lang="en-US">
                <a:effectLst/>
                <a:ea typeface="Times New Roman" panose="02020603050405020304" pitchFamily="18" charset="0"/>
              </a:rPr>
              <a:t>- </a:t>
            </a:r>
            <a:r>
              <a:rPr lang="vi-VN"/>
              <a:t>Trong khung mô hình, gia tốc góc</a:t>
            </a:r>
            <a:r>
              <a:rPr lang="en-US"/>
              <a:t> </a:t>
            </a:r>
            <a:r>
              <a:rPr lang="vi-VN"/>
              <a:t>của quán</a:t>
            </a:r>
            <a:r>
              <a:rPr lang="en-US"/>
              <a:t> </a:t>
            </a:r>
            <a:r>
              <a:rPr lang="vi-VN"/>
              <a:t>tính</a:t>
            </a:r>
            <a:r>
              <a:rPr lang="en-US"/>
              <a:t>  </a:t>
            </a:r>
            <a:r>
              <a:rPr lang="vi-VN"/>
              <a:t> , lực hướng tâm</a:t>
            </a:r>
            <a:r>
              <a:rPr lang="en-US"/>
              <a:t>    </a:t>
            </a:r>
            <a:r>
              <a:rPr lang="vi-VN"/>
              <a:t> </a:t>
            </a:r>
            <a:r>
              <a:rPr lang="en-US"/>
              <a:t>   </a:t>
            </a:r>
            <a:r>
              <a:rPr lang="vi-VN"/>
              <a:t>  </a:t>
            </a:r>
            <a:r>
              <a:rPr lang="en-US"/>
              <a:t> </a:t>
            </a:r>
            <a:r>
              <a:rPr lang="vi-VN"/>
              <a:t>và lực con quay (gyroscoper)</a:t>
            </a:r>
            <a:r>
              <a:rPr lang="en-US"/>
              <a:t>   </a:t>
            </a:r>
            <a:r>
              <a:rPr lang="vi-VN"/>
              <a:t>bằng momen ngoài</a:t>
            </a:r>
            <a:endParaRPr lang="en-US"/>
          </a:p>
          <a:p>
            <a:pPr marL="0" indent="0" algn="just">
              <a:lnSpc>
                <a:spcPct val="150000"/>
              </a:lnSpc>
              <a:buNone/>
            </a:pPr>
            <a:endParaRPr lang="en-US"/>
          </a:p>
          <a:p>
            <a:pPr marL="0" indent="0" algn="just">
              <a:lnSpc>
                <a:spcPct val="150000"/>
              </a:lnSpc>
              <a:buNone/>
            </a:pPr>
            <a:endParaRPr lang="en-US"/>
          </a:p>
          <a:p>
            <a:pPr marL="0" indent="0" algn="just">
              <a:lnSpc>
                <a:spcPct val="150000"/>
              </a:lnSpc>
              <a:buNone/>
            </a:pPr>
            <a:endParaRPr lang="en-US"/>
          </a:p>
          <a:p>
            <a:pPr marL="0" indent="0" algn="just">
              <a:lnSpc>
                <a:spcPct val="150000"/>
              </a:lnSpc>
              <a:buNone/>
            </a:pPr>
            <a:r>
              <a:rPr lang="en-US"/>
              <a:t>- </a:t>
            </a:r>
            <a:r>
              <a:rPr lang="vi-VN"/>
              <a:t>Trong đó:  </a:t>
            </a:r>
            <a:r>
              <a:rPr lang="en-US"/>
              <a:t> </a:t>
            </a:r>
            <a:r>
              <a:rPr lang="vi-VN"/>
              <a:t>là gia tốc góc trong khung quán tính bị ảnh hưởng bởi gia tốc trong khung mô hình</a:t>
            </a:r>
            <a:r>
              <a:rPr lang="en-US"/>
              <a:t>.</a:t>
            </a:r>
            <a:endParaRPr lang="en-US" sz="1800">
              <a:latin typeface="Arial" panose="020B0604020202020204" pitchFamily="34" charset="0"/>
              <a:cs typeface="Arial" panose="020B0604020202020204" pitchFamily="34"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ea typeface="Times New Roman" panose="02020603050405020304" pitchFamily="18" charset="0"/>
            </a:endParaRPr>
          </a:p>
        </p:txBody>
      </p:sp>
      <p:graphicFrame>
        <p:nvGraphicFramePr>
          <p:cNvPr id="11" name="Object 10">
            <a:extLst>
              <a:ext uri="{FF2B5EF4-FFF2-40B4-BE49-F238E27FC236}">
                <a16:creationId xmlns:a16="http://schemas.microsoft.com/office/drawing/2014/main" id="{29E91019-4CE0-064B-6761-F2E1D7B7E1DC}"/>
              </a:ext>
            </a:extLst>
          </p:cNvPr>
          <p:cNvGraphicFramePr>
            <a:graphicFrameLocks noChangeAspect="1"/>
          </p:cNvGraphicFramePr>
          <p:nvPr>
            <p:extLst>
              <p:ext uri="{D42A27DB-BD31-4B8C-83A1-F6EECF244321}">
                <p14:modId xmlns:p14="http://schemas.microsoft.com/office/powerpoint/2010/main" val="1401504625"/>
              </p:ext>
            </p:extLst>
          </p:nvPr>
        </p:nvGraphicFramePr>
        <p:xfrm>
          <a:off x="2028823" y="3560652"/>
          <a:ext cx="3266264" cy="436098"/>
        </p:xfrm>
        <a:graphic>
          <a:graphicData uri="http://schemas.openxmlformats.org/presentationml/2006/ole">
            <mc:AlternateContent xmlns:mc="http://schemas.openxmlformats.org/markup-compatibility/2006">
              <mc:Choice xmlns:v="urn:schemas-microsoft-com:vml" Requires="v">
                <p:oleObj name="Equation" r:id="rId3" imgW="1980163" imgH="228928" progId="Equation.DSMT4">
                  <p:embed/>
                </p:oleObj>
              </mc:Choice>
              <mc:Fallback>
                <p:oleObj name="Equation" r:id="rId3" imgW="1980163" imgH="228928" progId="Equation.DSMT4">
                  <p:embed/>
                  <p:pic>
                    <p:nvPicPr>
                      <p:cNvPr id="0" name=""/>
                      <p:cNvPicPr/>
                      <p:nvPr/>
                    </p:nvPicPr>
                    <p:blipFill>
                      <a:blip r:embed="rId4"/>
                      <a:stretch>
                        <a:fillRect/>
                      </a:stretch>
                    </p:blipFill>
                    <p:spPr>
                      <a:xfrm>
                        <a:off x="2028823" y="3560652"/>
                        <a:ext cx="3266264" cy="436098"/>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6290B130-A15C-AD31-705E-18D61DF1F664}"/>
              </a:ext>
            </a:extLst>
          </p:cNvPr>
          <p:cNvGraphicFramePr>
            <a:graphicFrameLocks noChangeAspect="1"/>
          </p:cNvGraphicFramePr>
          <p:nvPr>
            <p:extLst>
              <p:ext uri="{D42A27DB-BD31-4B8C-83A1-F6EECF244321}">
                <p14:modId xmlns:p14="http://schemas.microsoft.com/office/powerpoint/2010/main" val="3400877837"/>
              </p:ext>
            </p:extLst>
          </p:nvPr>
        </p:nvGraphicFramePr>
        <p:xfrm>
          <a:off x="618885" y="4944159"/>
          <a:ext cx="1600439" cy="369332"/>
        </p:xfrm>
        <a:graphic>
          <a:graphicData uri="http://schemas.openxmlformats.org/presentationml/2006/ole">
            <mc:AlternateContent xmlns:mc="http://schemas.openxmlformats.org/markup-compatibility/2006">
              <mc:Choice xmlns:v="urn:schemas-microsoft-com:vml" Requires="v">
                <p:oleObj name="Equation" r:id="rId5" imgW="990261" imgH="228928" progId="Equation.DSMT4">
                  <p:embed/>
                </p:oleObj>
              </mc:Choice>
              <mc:Fallback>
                <p:oleObj name="Equation" r:id="rId5" imgW="990261" imgH="228928" progId="Equation.DSMT4">
                  <p:embed/>
                  <p:pic>
                    <p:nvPicPr>
                      <p:cNvPr id="0" name=""/>
                      <p:cNvPicPr/>
                      <p:nvPr/>
                    </p:nvPicPr>
                    <p:blipFill>
                      <a:blip r:embed="rId6"/>
                      <a:stretch>
                        <a:fillRect/>
                      </a:stretch>
                    </p:blipFill>
                    <p:spPr>
                      <a:xfrm>
                        <a:off x="618885" y="4944159"/>
                        <a:ext cx="1600439" cy="369332"/>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EFC3DF22-6A72-2331-E792-379CD4764F7C}"/>
              </a:ext>
            </a:extLst>
          </p:cNvPr>
          <p:cNvGraphicFramePr>
            <a:graphicFrameLocks noChangeAspect="1"/>
          </p:cNvGraphicFramePr>
          <p:nvPr>
            <p:extLst>
              <p:ext uri="{D42A27DB-BD31-4B8C-83A1-F6EECF244321}">
                <p14:modId xmlns:p14="http://schemas.microsoft.com/office/powerpoint/2010/main" val="1630047006"/>
              </p:ext>
            </p:extLst>
          </p:nvPr>
        </p:nvGraphicFramePr>
        <p:xfrm>
          <a:off x="2924061" y="4692728"/>
          <a:ext cx="3366682" cy="1089020"/>
        </p:xfrm>
        <a:graphic>
          <a:graphicData uri="http://schemas.openxmlformats.org/presentationml/2006/ole">
            <mc:AlternateContent xmlns:mc="http://schemas.openxmlformats.org/markup-compatibility/2006">
              <mc:Choice xmlns:v="urn:schemas-microsoft-com:vml" Requires="v">
                <p:oleObj name="Equation" r:id="rId7" imgW="2361226" imgH="763213" progId="Equation.DSMT4">
                  <p:embed/>
                </p:oleObj>
              </mc:Choice>
              <mc:Fallback>
                <p:oleObj name="Equation" r:id="rId7" imgW="2361226" imgH="763213" progId="Equation.DSMT4">
                  <p:embed/>
                  <p:pic>
                    <p:nvPicPr>
                      <p:cNvPr id="0" name=""/>
                      <p:cNvPicPr/>
                      <p:nvPr/>
                    </p:nvPicPr>
                    <p:blipFill>
                      <a:blip r:embed="rId8"/>
                      <a:stretch>
                        <a:fillRect/>
                      </a:stretch>
                    </p:blipFill>
                    <p:spPr>
                      <a:xfrm>
                        <a:off x="2924061" y="4692728"/>
                        <a:ext cx="3366682" cy="1089020"/>
                      </a:xfrm>
                      <a:prstGeom prst="rect">
                        <a:avLst/>
                      </a:prstGeom>
                    </p:spPr>
                  </p:pic>
                </p:oleObj>
              </mc:Fallback>
            </mc:AlternateContent>
          </a:graphicData>
        </a:graphic>
      </p:graphicFrame>
      <p:graphicFrame>
        <p:nvGraphicFramePr>
          <p:cNvPr id="2071" name="Object 2070">
            <a:extLst>
              <a:ext uri="{FF2B5EF4-FFF2-40B4-BE49-F238E27FC236}">
                <a16:creationId xmlns:a16="http://schemas.microsoft.com/office/drawing/2014/main" id="{1613D9E5-4433-37E6-B044-8099732B7E16}"/>
              </a:ext>
            </a:extLst>
          </p:cNvPr>
          <p:cNvGraphicFramePr>
            <a:graphicFrameLocks noChangeAspect="1"/>
          </p:cNvGraphicFramePr>
          <p:nvPr>
            <p:extLst>
              <p:ext uri="{D42A27DB-BD31-4B8C-83A1-F6EECF244321}">
                <p14:modId xmlns:p14="http://schemas.microsoft.com/office/powerpoint/2010/main" val="1238025290"/>
              </p:ext>
            </p:extLst>
          </p:nvPr>
        </p:nvGraphicFramePr>
        <p:xfrm>
          <a:off x="7875833" y="1791894"/>
          <a:ext cx="284823" cy="284823"/>
        </p:xfrm>
        <a:graphic>
          <a:graphicData uri="http://schemas.openxmlformats.org/presentationml/2006/ole">
            <mc:AlternateContent xmlns:mc="http://schemas.openxmlformats.org/markup-compatibility/2006">
              <mc:Choice xmlns:v="urn:schemas-microsoft-com:vml" Requires="v">
                <p:oleObj name="Equation" r:id="rId9" imgW="152210" imgH="152498" progId="Equation.DSMT4">
                  <p:embed/>
                </p:oleObj>
              </mc:Choice>
              <mc:Fallback>
                <p:oleObj name="Equation" r:id="rId9" imgW="152210" imgH="152498" progId="Equation.DSMT4">
                  <p:embed/>
                  <p:pic>
                    <p:nvPicPr>
                      <p:cNvPr id="0" name=""/>
                      <p:cNvPicPr/>
                      <p:nvPr/>
                    </p:nvPicPr>
                    <p:blipFill>
                      <a:blip r:embed="rId10"/>
                      <a:stretch>
                        <a:fillRect/>
                      </a:stretch>
                    </p:blipFill>
                    <p:spPr>
                      <a:xfrm>
                        <a:off x="7875833" y="1791894"/>
                        <a:ext cx="284823" cy="284823"/>
                      </a:xfrm>
                      <a:prstGeom prst="rect">
                        <a:avLst/>
                      </a:prstGeom>
                    </p:spPr>
                  </p:pic>
                </p:oleObj>
              </mc:Fallback>
            </mc:AlternateContent>
          </a:graphicData>
        </a:graphic>
      </p:graphicFrame>
      <p:graphicFrame>
        <p:nvGraphicFramePr>
          <p:cNvPr id="2072" name="Object 2071">
            <a:extLst>
              <a:ext uri="{FF2B5EF4-FFF2-40B4-BE49-F238E27FC236}">
                <a16:creationId xmlns:a16="http://schemas.microsoft.com/office/drawing/2014/main" id="{F1D4FE17-7D4B-7CB5-C106-24FEE7BDA497}"/>
              </a:ext>
            </a:extLst>
          </p:cNvPr>
          <p:cNvGraphicFramePr>
            <a:graphicFrameLocks noChangeAspect="1"/>
          </p:cNvGraphicFramePr>
          <p:nvPr>
            <p:extLst>
              <p:ext uri="{D42A27DB-BD31-4B8C-83A1-F6EECF244321}">
                <p14:modId xmlns:p14="http://schemas.microsoft.com/office/powerpoint/2010/main" val="1127444402"/>
              </p:ext>
            </p:extLst>
          </p:nvPr>
        </p:nvGraphicFramePr>
        <p:xfrm>
          <a:off x="10081405" y="1768056"/>
          <a:ext cx="775826" cy="332497"/>
        </p:xfrm>
        <a:graphic>
          <a:graphicData uri="http://schemas.openxmlformats.org/presentationml/2006/ole">
            <mc:AlternateContent xmlns:mc="http://schemas.openxmlformats.org/markup-compatibility/2006">
              <mc:Choice xmlns:v="urn:schemas-microsoft-com:vml" Requires="v">
                <p:oleObj name="Equation" r:id="rId11" imgW="533273" imgH="228928" progId="Equation.DSMT4">
                  <p:embed/>
                </p:oleObj>
              </mc:Choice>
              <mc:Fallback>
                <p:oleObj name="Equation" r:id="rId11" imgW="533273" imgH="228928" progId="Equation.DSMT4">
                  <p:embed/>
                  <p:pic>
                    <p:nvPicPr>
                      <p:cNvPr id="0" name=""/>
                      <p:cNvPicPr/>
                      <p:nvPr/>
                    </p:nvPicPr>
                    <p:blipFill>
                      <a:blip r:embed="rId12"/>
                      <a:stretch>
                        <a:fillRect/>
                      </a:stretch>
                    </p:blipFill>
                    <p:spPr>
                      <a:xfrm>
                        <a:off x="10081405" y="1768056"/>
                        <a:ext cx="775826" cy="332497"/>
                      </a:xfrm>
                      <a:prstGeom prst="rect">
                        <a:avLst/>
                      </a:prstGeom>
                    </p:spPr>
                  </p:pic>
                </p:oleObj>
              </mc:Fallback>
            </mc:AlternateContent>
          </a:graphicData>
        </a:graphic>
      </p:graphicFrame>
      <p:graphicFrame>
        <p:nvGraphicFramePr>
          <p:cNvPr id="2073" name="Object 2072">
            <a:extLst>
              <a:ext uri="{FF2B5EF4-FFF2-40B4-BE49-F238E27FC236}">
                <a16:creationId xmlns:a16="http://schemas.microsoft.com/office/drawing/2014/main" id="{4002F8C6-45E9-C986-EA16-4B53D2E71289}"/>
              </a:ext>
            </a:extLst>
          </p:cNvPr>
          <p:cNvGraphicFramePr>
            <a:graphicFrameLocks noChangeAspect="1"/>
          </p:cNvGraphicFramePr>
          <p:nvPr>
            <p:extLst>
              <p:ext uri="{D42A27DB-BD31-4B8C-83A1-F6EECF244321}">
                <p14:modId xmlns:p14="http://schemas.microsoft.com/office/powerpoint/2010/main" val="3087126752"/>
              </p:ext>
            </p:extLst>
          </p:nvPr>
        </p:nvGraphicFramePr>
        <p:xfrm>
          <a:off x="9231916" y="2247580"/>
          <a:ext cx="284823" cy="263013"/>
        </p:xfrm>
        <a:graphic>
          <a:graphicData uri="http://schemas.openxmlformats.org/presentationml/2006/ole">
            <mc:AlternateContent xmlns:mc="http://schemas.openxmlformats.org/markup-compatibility/2006">
              <mc:Choice xmlns:v="urn:schemas-microsoft-com:vml" Requires="v">
                <p:oleObj name="Equation" r:id="rId13" imgW="228494" imgH="152498" progId="Equation.DSMT4">
                  <p:embed/>
                </p:oleObj>
              </mc:Choice>
              <mc:Fallback>
                <p:oleObj name="Equation" r:id="rId13" imgW="228494" imgH="152498" progId="Equation.DSMT4">
                  <p:embed/>
                  <p:pic>
                    <p:nvPicPr>
                      <p:cNvPr id="0" name=""/>
                      <p:cNvPicPr/>
                      <p:nvPr/>
                    </p:nvPicPr>
                    <p:blipFill>
                      <a:blip r:embed="rId14"/>
                      <a:stretch>
                        <a:fillRect/>
                      </a:stretch>
                    </p:blipFill>
                    <p:spPr>
                      <a:xfrm>
                        <a:off x="9231916" y="2247580"/>
                        <a:ext cx="284823" cy="263013"/>
                      </a:xfrm>
                      <a:prstGeom prst="rect">
                        <a:avLst/>
                      </a:prstGeom>
                    </p:spPr>
                  </p:pic>
                </p:oleObj>
              </mc:Fallback>
            </mc:AlternateContent>
          </a:graphicData>
        </a:graphic>
      </p:graphicFrame>
      <p:graphicFrame>
        <p:nvGraphicFramePr>
          <p:cNvPr id="2075" name="Object 2074">
            <a:extLst>
              <a:ext uri="{FF2B5EF4-FFF2-40B4-BE49-F238E27FC236}">
                <a16:creationId xmlns:a16="http://schemas.microsoft.com/office/drawing/2014/main" id="{51913B60-19A8-A835-2F95-CFC9D4F1B5D6}"/>
              </a:ext>
            </a:extLst>
          </p:cNvPr>
          <p:cNvGraphicFramePr>
            <a:graphicFrameLocks noChangeAspect="1"/>
          </p:cNvGraphicFramePr>
          <p:nvPr>
            <p:extLst>
              <p:ext uri="{D42A27DB-BD31-4B8C-83A1-F6EECF244321}">
                <p14:modId xmlns:p14="http://schemas.microsoft.com/office/powerpoint/2010/main" val="3273978078"/>
              </p:ext>
            </p:extLst>
          </p:nvPr>
        </p:nvGraphicFramePr>
        <p:xfrm>
          <a:off x="8263879" y="2746794"/>
          <a:ext cx="2009386" cy="354598"/>
        </p:xfrm>
        <a:graphic>
          <a:graphicData uri="http://schemas.openxmlformats.org/presentationml/2006/ole">
            <mc:AlternateContent xmlns:mc="http://schemas.openxmlformats.org/markup-compatibility/2006">
              <mc:Choice xmlns:v="urn:schemas-microsoft-com:vml" Requires="v">
                <p:oleObj name="Equation" r:id="rId15" imgW="1294680" imgH="228928" progId="Equation.DSMT4">
                  <p:embed/>
                </p:oleObj>
              </mc:Choice>
              <mc:Fallback>
                <p:oleObj name="Equation" r:id="rId15" imgW="1294680" imgH="228928" progId="Equation.DSMT4">
                  <p:embed/>
                  <p:pic>
                    <p:nvPicPr>
                      <p:cNvPr id="0" name=""/>
                      <p:cNvPicPr/>
                      <p:nvPr/>
                    </p:nvPicPr>
                    <p:blipFill>
                      <a:blip r:embed="rId16"/>
                      <a:stretch>
                        <a:fillRect/>
                      </a:stretch>
                    </p:blipFill>
                    <p:spPr>
                      <a:xfrm>
                        <a:off x="8263879" y="2746794"/>
                        <a:ext cx="2009386" cy="354598"/>
                      </a:xfrm>
                      <a:prstGeom prst="rect">
                        <a:avLst/>
                      </a:prstGeom>
                    </p:spPr>
                  </p:pic>
                </p:oleObj>
              </mc:Fallback>
            </mc:AlternateContent>
          </a:graphicData>
        </a:graphic>
      </p:graphicFrame>
      <p:graphicFrame>
        <p:nvGraphicFramePr>
          <p:cNvPr id="2076" name="Object 2075">
            <a:extLst>
              <a:ext uri="{FF2B5EF4-FFF2-40B4-BE49-F238E27FC236}">
                <a16:creationId xmlns:a16="http://schemas.microsoft.com/office/drawing/2014/main" id="{FD1FC1AF-8BEC-CF34-DE43-823C29D3C4F2}"/>
              </a:ext>
            </a:extLst>
          </p:cNvPr>
          <p:cNvGraphicFramePr>
            <a:graphicFrameLocks noChangeAspect="1"/>
          </p:cNvGraphicFramePr>
          <p:nvPr>
            <p:extLst>
              <p:ext uri="{D42A27DB-BD31-4B8C-83A1-F6EECF244321}">
                <p14:modId xmlns:p14="http://schemas.microsoft.com/office/powerpoint/2010/main" val="2204950"/>
              </p:ext>
            </p:extLst>
          </p:nvPr>
        </p:nvGraphicFramePr>
        <p:xfrm>
          <a:off x="7007097" y="3270157"/>
          <a:ext cx="4522950" cy="985744"/>
        </p:xfrm>
        <a:graphic>
          <a:graphicData uri="http://schemas.openxmlformats.org/presentationml/2006/ole">
            <mc:AlternateContent xmlns:mc="http://schemas.openxmlformats.org/markup-compatibility/2006">
              <mc:Choice xmlns:v="urn:schemas-microsoft-com:vml" Requires="v">
                <p:oleObj name="Equation" r:id="rId17" imgW="3503697" imgH="763213" progId="Equation.DSMT4">
                  <p:embed/>
                </p:oleObj>
              </mc:Choice>
              <mc:Fallback>
                <p:oleObj name="Equation" r:id="rId17" imgW="3503697" imgH="763213" progId="Equation.DSMT4">
                  <p:embed/>
                  <p:pic>
                    <p:nvPicPr>
                      <p:cNvPr id="0" name=""/>
                      <p:cNvPicPr/>
                      <p:nvPr/>
                    </p:nvPicPr>
                    <p:blipFill>
                      <a:blip r:embed="rId18"/>
                      <a:stretch>
                        <a:fillRect/>
                      </a:stretch>
                    </p:blipFill>
                    <p:spPr>
                      <a:xfrm>
                        <a:off x="7007097" y="3270157"/>
                        <a:ext cx="4522950" cy="985744"/>
                      </a:xfrm>
                      <a:prstGeom prst="rect">
                        <a:avLst/>
                      </a:prstGeom>
                    </p:spPr>
                  </p:pic>
                </p:oleObj>
              </mc:Fallback>
            </mc:AlternateContent>
          </a:graphicData>
        </a:graphic>
      </p:graphicFrame>
      <p:graphicFrame>
        <p:nvGraphicFramePr>
          <p:cNvPr id="2085" name="Object 2084">
            <a:extLst>
              <a:ext uri="{FF2B5EF4-FFF2-40B4-BE49-F238E27FC236}">
                <a16:creationId xmlns:a16="http://schemas.microsoft.com/office/drawing/2014/main" id="{C0F11868-FD45-905B-97DC-F032C9C41A59}"/>
              </a:ext>
            </a:extLst>
          </p:cNvPr>
          <p:cNvGraphicFramePr>
            <a:graphicFrameLocks noChangeAspect="1"/>
          </p:cNvGraphicFramePr>
          <p:nvPr>
            <p:extLst>
              <p:ext uri="{D42A27DB-BD31-4B8C-83A1-F6EECF244321}">
                <p14:modId xmlns:p14="http://schemas.microsoft.com/office/powerpoint/2010/main" val="1990336356"/>
              </p:ext>
            </p:extLst>
          </p:nvPr>
        </p:nvGraphicFramePr>
        <p:xfrm>
          <a:off x="8652687" y="5423137"/>
          <a:ext cx="2388250" cy="358611"/>
        </p:xfrm>
        <a:graphic>
          <a:graphicData uri="http://schemas.openxmlformats.org/presentationml/2006/ole">
            <mc:AlternateContent xmlns:mc="http://schemas.openxmlformats.org/markup-compatibility/2006">
              <mc:Choice xmlns:v="urn:schemas-microsoft-com:vml" Requires="v">
                <p:oleObj name="Equation" r:id="rId19" imgW="1523174" imgH="228928" progId="Equation.DSMT4">
                  <p:embed/>
                </p:oleObj>
              </mc:Choice>
              <mc:Fallback>
                <p:oleObj name="Equation" r:id="rId19" imgW="1523174" imgH="228928" progId="Equation.DSMT4">
                  <p:embed/>
                  <p:pic>
                    <p:nvPicPr>
                      <p:cNvPr id="0" name=""/>
                      <p:cNvPicPr/>
                      <p:nvPr/>
                    </p:nvPicPr>
                    <p:blipFill>
                      <a:blip r:embed="rId20"/>
                      <a:stretch>
                        <a:fillRect/>
                      </a:stretch>
                    </p:blipFill>
                    <p:spPr>
                      <a:xfrm>
                        <a:off x="8652687" y="5423137"/>
                        <a:ext cx="2388250" cy="358611"/>
                      </a:xfrm>
                      <a:prstGeom prst="rect">
                        <a:avLst/>
                      </a:prstGeom>
                    </p:spPr>
                  </p:pic>
                </p:oleObj>
              </mc:Fallback>
            </mc:AlternateContent>
          </a:graphicData>
        </a:graphic>
      </p:graphicFrame>
      <p:graphicFrame>
        <p:nvGraphicFramePr>
          <p:cNvPr id="2086" name="Object 2085">
            <a:extLst>
              <a:ext uri="{FF2B5EF4-FFF2-40B4-BE49-F238E27FC236}">
                <a16:creationId xmlns:a16="http://schemas.microsoft.com/office/drawing/2014/main" id="{41CA3F8B-6EA7-083C-EA7C-82D783A8A924}"/>
              </a:ext>
            </a:extLst>
          </p:cNvPr>
          <p:cNvGraphicFramePr>
            <a:graphicFrameLocks noChangeAspect="1"/>
          </p:cNvGraphicFramePr>
          <p:nvPr>
            <p:extLst>
              <p:ext uri="{D42A27DB-BD31-4B8C-83A1-F6EECF244321}">
                <p14:modId xmlns:p14="http://schemas.microsoft.com/office/powerpoint/2010/main" val="672876332"/>
              </p:ext>
            </p:extLst>
          </p:nvPr>
        </p:nvGraphicFramePr>
        <p:xfrm>
          <a:off x="8109890" y="4529681"/>
          <a:ext cx="307978" cy="326094"/>
        </p:xfrm>
        <a:graphic>
          <a:graphicData uri="http://schemas.openxmlformats.org/presentationml/2006/ole">
            <mc:AlternateContent xmlns:mc="http://schemas.openxmlformats.org/markup-compatibility/2006">
              <mc:Choice xmlns:v="urn:schemas-microsoft-com:vml" Requires="v">
                <p:oleObj name="Equation" r:id="rId21" imgW="215640" imgH="228600" progId="Equation.DSMT4">
                  <p:embed/>
                </p:oleObj>
              </mc:Choice>
              <mc:Fallback>
                <p:oleObj name="Equation" r:id="rId21" imgW="215640" imgH="228600" progId="Equation.DSMT4">
                  <p:embed/>
                  <p:pic>
                    <p:nvPicPr>
                      <p:cNvPr id="0" name=""/>
                      <p:cNvPicPr/>
                      <p:nvPr/>
                    </p:nvPicPr>
                    <p:blipFill>
                      <a:blip r:embed="rId22"/>
                      <a:stretch>
                        <a:fillRect/>
                      </a:stretch>
                    </p:blipFill>
                    <p:spPr>
                      <a:xfrm>
                        <a:off x="8109890" y="4529681"/>
                        <a:ext cx="307978" cy="326094"/>
                      </a:xfrm>
                      <a:prstGeom prst="rect">
                        <a:avLst/>
                      </a:prstGeom>
                    </p:spPr>
                  </p:pic>
                </p:oleObj>
              </mc:Fallback>
            </mc:AlternateContent>
          </a:graphicData>
        </a:graphic>
      </p:graphicFrame>
      <p:sp>
        <p:nvSpPr>
          <p:cNvPr id="2087" name="Rectangle 25">
            <a:extLst>
              <a:ext uri="{FF2B5EF4-FFF2-40B4-BE49-F238E27FC236}">
                <a16:creationId xmlns:a16="http://schemas.microsoft.com/office/drawing/2014/main" id="{C19CDD2B-B3A2-B21F-A0A0-5A0E8C9AAFBA}"/>
              </a:ext>
            </a:extLst>
          </p:cNvPr>
          <p:cNvSpPr>
            <a:spLocks noChangeArrowheads="1"/>
          </p:cNvSpPr>
          <p:nvPr/>
        </p:nvSpPr>
        <p:spPr bwMode="auto">
          <a:xfrm>
            <a:off x="6924243" y="47877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Arrow: Right 11">
            <a:extLst>
              <a:ext uri="{FF2B5EF4-FFF2-40B4-BE49-F238E27FC236}">
                <a16:creationId xmlns:a16="http://schemas.microsoft.com/office/drawing/2014/main" id="{DB74F0D6-FBD3-06EB-0D70-2C84ADDB7C4E}"/>
              </a:ext>
            </a:extLst>
          </p:cNvPr>
          <p:cNvSpPr/>
          <p:nvPr/>
        </p:nvSpPr>
        <p:spPr>
          <a:xfrm>
            <a:off x="2283965" y="5086492"/>
            <a:ext cx="540514" cy="13270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9274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9300C0-5A80-A862-E9CA-A47D15B0332C}"/>
              </a:ext>
            </a:extLst>
          </p:cNvPr>
          <p:cNvSpPr>
            <a:spLocks noGrp="1"/>
          </p:cNvSpPr>
          <p:nvPr>
            <p:ph type="body" sz="quarter" idx="13"/>
          </p:nvPr>
        </p:nvSpPr>
        <p:spPr/>
        <p:txBody>
          <a:bodyPr/>
          <a:lstStyle/>
          <a:p>
            <a:pPr>
              <a:buFont typeface="+mj-lt"/>
              <a:buAutoNum type="arabicPeriod" startAt="2"/>
            </a:pPr>
            <a:r>
              <a:rPr lang="en-US" b="1" dirty="0" err="1"/>
              <a:t>Cơ</a:t>
            </a:r>
            <a:r>
              <a:rPr lang="en-US" b="1" dirty="0"/>
              <a:t> </a:t>
            </a:r>
            <a:r>
              <a:rPr lang="en-US" b="1" dirty="0" err="1"/>
              <a:t>sở</a:t>
            </a:r>
            <a:r>
              <a:rPr lang="en-US" b="1" dirty="0"/>
              <a:t> </a:t>
            </a:r>
            <a:r>
              <a:rPr lang="en-US" b="1" dirty="0" err="1"/>
              <a:t>lý</a:t>
            </a:r>
            <a:r>
              <a:rPr lang="en-US" b="1" dirty="0"/>
              <a:t> </a:t>
            </a:r>
            <a:r>
              <a:rPr lang="en-US" b="1" dirty="0" err="1"/>
              <a:t>thuyết</a:t>
            </a:r>
            <a:endParaRPr lang="en-US" b="1" dirty="0"/>
          </a:p>
        </p:txBody>
      </p:sp>
      <p:sp>
        <p:nvSpPr>
          <p:cNvPr id="3" name="Date Placeholder 2">
            <a:extLst>
              <a:ext uri="{FF2B5EF4-FFF2-40B4-BE49-F238E27FC236}">
                <a16:creationId xmlns:a16="http://schemas.microsoft.com/office/drawing/2014/main" id="{D5D73CFD-1F6E-3EAA-FB7C-C51B330AA064}"/>
              </a:ext>
            </a:extLst>
          </p:cNvPr>
          <p:cNvSpPr>
            <a:spLocks noGrp="1"/>
          </p:cNvSpPr>
          <p:nvPr>
            <p:ph type="dt" sz="half" idx="14"/>
          </p:nvPr>
        </p:nvSpPr>
        <p:spPr/>
        <p:txBody>
          <a:bodyPr/>
          <a:lstStyle/>
          <a:p>
            <a:fld id="{935E1902-143F-44EB-9B55-BF75C8ACDFAD}" type="datetime1">
              <a:rPr lang="en-SG" smtClean="0"/>
              <a:t>18/8/2023</a:t>
            </a:fld>
            <a:endParaRPr lang="en-SG"/>
          </a:p>
        </p:txBody>
      </p:sp>
      <p:sp>
        <p:nvSpPr>
          <p:cNvPr id="4" name="Slide Number Placeholder 3">
            <a:extLst>
              <a:ext uri="{FF2B5EF4-FFF2-40B4-BE49-F238E27FC236}">
                <a16:creationId xmlns:a16="http://schemas.microsoft.com/office/drawing/2014/main" id="{9C97F05A-330F-7318-6876-C8DB89255AC5}"/>
              </a:ext>
            </a:extLst>
          </p:cNvPr>
          <p:cNvSpPr>
            <a:spLocks noGrp="1"/>
          </p:cNvSpPr>
          <p:nvPr>
            <p:ph type="sldNum" sz="quarter" idx="16"/>
          </p:nvPr>
        </p:nvSpPr>
        <p:spPr/>
        <p:txBody>
          <a:bodyPr/>
          <a:lstStyle/>
          <a:p>
            <a:fld id="{2BA667B7-7BA5-4DB2-A058-B66A386C003C}" type="slidenum">
              <a:rPr lang="en-SG" smtClean="0"/>
              <a:t>9</a:t>
            </a:fld>
            <a:endParaRPr lang="en-SG"/>
          </a:p>
        </p:txBody>
      </p:sp>
      <p:sp>
        <p:nvSpPr>
          <p:cNvPr id="5" name="Content Placeholder 4">
            <a:extLst>
              <a:ext uri="{FF2B5EF4-FFF2-40B4-BE49-F238E27FC236}">
                <a16:creationId xmlns:a16="http://schemas.microsoft.com/office/drawing/2014/main" id="{E0AF1D9C-0184-FD29-F718-95149EC898FA}"/>
              </a:ext>
            </a:extLst>
          </p:cNvPr>
          <p:cNvSpPr>
            <a:spLocks noGrp="1"/>
          </p:cNvSpPr>
          <p:nvPr>
            <p:ph sz="quarter" idx="17"/>
          </p:nvPr>
        </p:nvSpPr>
        <p:spPr/>
        <p:txBody>
          <a:bodyPr>
            <a:normAutofit/>
          </a:bodyPr>
          <a:lstStyle/>
          <a:p>
            <a:pPr marL="0" indent="0">
              <a:buNone/>
            </a:pPr>
            <a:r>
              <a:rPr lang="en-US" sz="2200" b="1" dirty="0"/>
              <a:t>2.3 </a:t>
            </a:r>
            <a:r>
              <a:rPr lang="en-US" sz="2200" b="1" dirty="0" err="1"/>
              <a:t>Bộ</a:t>
            </a:r>
            <a:r>
              <a:rPr lang="en-US" sz="2200" b="1" dirty="0"/>
              <a:t> </a:t>
            </a:r>
            <a:r>
              <a:rPr lang="en-US" sz="2200" b="1" dirty="0" err="1"/>
              <a:t>điều</a:t>
            </a:r>
            <a:r>
              <a:rPr lang="en-US" sz="2200" b="1" dirty="0"/>
              <a:t> </a:t>
            </a:r>
            <a:r>
              <a:rPr lang="en-US" sz="2200" b="1" dirty="0" err="1"/>
              <a:t>khiển</a:t>
            </a:r>
            <a:r>
              <a:rPr lang="en-US" sz="2200" b="1" dirty="0"/>
              <a:t> PID</a:t>
            </a: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endParaRPr lang="en-US" sz="1800" dirty="0">
              <a:effectLst/>
              <a:latin typeface="Times New Roman" panose="02020603050405020304" pitchFamily="18" charset="0"/>
              <a:ea typeface="Times New Roman" panose="02020603050405020304" pitchFamily="18" charset="0"/>
            </a:endParaRPr>
          </a:p>
          <a:p>
            <a:pPr marL="0" indent="0">
              <a:buNone/>
            </a:pPr>
            <a:r>
              <a:rPr lang="en-US" dirty="0" err="1">
                <a:effectLst/>
                <a:ea typeface="Times New Roman" panose="02020603050405020304" pitchFamily="18" charset="0"/>
              </a:rPr>
              <a:t>Phương</a:t>
            </a:r>
            <a:r>
              <a:rPr lang="en-US" dirty="0">
                <a:effectLst/>
                <a:ea typeface="Times New Roman" panose="02020603050405020304" pitchFamily="18" charset="0"/>
              </a:rPr>
              <a:t> </a:t>
            </a:r>
            <a:r>
              <a:rPr lang="en-US" dirty="0" err="1">
                <a:effectLst/>
                <a:ea typeface="Times New Roman" panose="02020603050405020304" pitchFamily="18" charset="0"/>
              </a:rPr>
              <a:t>trình</a:t>
            </a:r>
            <a:r>
              <a:rPr lang="en-US" dirty="0">
                <a:effectLst/>
                <a:ea typeface="Times New Roman" panose="02020603050405020304" pitchFamily="18" charset="0"/>
              </a:rPr>
              <a:t> </a:t>
            </a:r>
            <a:r>
              <a:rPr lang="en-US" dirty="0" err="1">
                <a:effectLst/>
                <a:ea typeface="Times New Roman" panose="02020603050405020304" pitchFamily="18" charset="0"/>
              </a:rPr>
              <a:t>thuật</a:t>
            </a:r>
            <a:r>
              <a:rPr lang="en-US" dirty="0">
                <a:effectLst/>
                <a:ea typeface="Times New Roman" panose="02020603050405020304" pitchFamily="18" charset="0"/>
              </a:rPr>
              <a:t> </a:t>
            </a:r>
            <a:r>
              <a:rPr lang="en-US" dirty="0" err="1">
                <a:effectLst/>
                <a:ea typeface="Times New Roman" panose="02020603050405020304" pitchFamily="18" charset="0"/>
              </a:rPr>
              <a:t>toán</a:t>
            </a:r>
            <a:r>
              <a:rPr lang="en-US" dirty="0">
                <a:effectLst/>
                <a:ea typeface="Times New Roman" panose="02020603050405020304" pitchFamily="18" charset="0"/>
              </a:rPr>
              <a:t> PID </a:t>
            </a:r>
            <a:r>
              <a:rPr lang="en-US" dirty="0" err="1">
                <a:effectLst/>
                <a:ea typeface="Times New Roman" panose="02020603050405020304" pitchFamily="18" charset="0"/>
              </a:rPr>
              <a:t>là</a:t>
            </a:r>
            <a:r>
              <a:rPr lang="en-US" dirty="0">
                <a:effectLst/>
                <a:ea typeface="Times New Roman" panose="02020603050405020304" pitchFamily="18" charset="0"/>
              </a:rPr>
              <a:t>:</a:t>
            </a:r>
          </a:p>
          <a:p>
            <a:pPr marL="0" indent="0">
              <a:buNone/>
            </a:pPr>
            <a:endParaRPr lang="en-US" sz="2200" b="1"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8C0F2E0-906A-4819-254F-485FA8127653}"/>
                  </a:ext>
                </a:extLst>
              </p:cNvPr>
              <p:cNvSpPr>
                <a:spLocks noGrp="1"/>
              </p:cNvSpPr>
              <p:nvPr>
                <p:ph sz="quarter" idx="18"/>
              </p:nvPr>
            </p:nvSpPr>
            <p:spPr/>
            <p:txBody>
              <a:bodyPr>
                <a:normAutofit/>
              </a:bodyPr>
              <a:lstStyle/>
              <a:p>
                <a:pPr marL="0" indent="0" algn="just">
                  <a:buNone/>
                </a:pPr>
                <a:r>
                  <a:rPr lang="vi-VN" dirty="0">
                    <a:latin typeface="+mn-lt"/>
                  </a:rPr>
                  <a:t>Trong đó: </a:t>
                </a:r>
              </a:p>
              <a:p>
                <a:pPr algn="just"/>
                <a:r>
                  <a:rPr lang="en-US"/>
                  <a:t>K</a:t>
                </a:r>
                <a:r>
                  <a:rPr lang="en-US" baseline="-25000"/>
                  <a:t>P</a:t>
                </a:r>
                <a:r>
                  <a:rPr lang="vi-VN">
                    <a:latin typeface="+mn-lt"/>
                  </a:rPr>
                  <a:t> </a:t>
                </a:r>
                <a:r>
                  <a:rPr lang="vi-VN" dirty="0">
                    <a:latin typeface="+mn-lt"/>
                  </a:rPr>
                  <a:t>là tham số điều chỉnh </a:t>
                </a:r>
                <a:r>
                  <a:rPr lang="vi-VN">
                    <a:latin typeface="+mn-lt"/>
                  </a:rPr>
                  <a:t>tỉ lệ</a:t>
                </a:r>
                <a:r>
                  <a:rPr lang="en-US">
                    <a:latin typeface="+mn-lt"/>
                  </a:rPr>
                  <a:t>.</a:t>
                </a:r>
              </a:p>
              <a:p>
                <a:pPr algn="just"/>
                <a:r>
                  <a:rPr lang="en-US"/>
                  <a:t>K</a:t>
                </a:r>
                <a:r>
                  <a:rPr lang="en-US" baseline="-25000"/>
                  <a:t>I</a:t>
                </a:r>
                <a:r>
                  <a:rPr lang="vi-VN">
                    <a:latin typeface="+mn-lt"/>
                  </a:rPr>
                  <a:t> </a:t>
                </a:r>
                <a:r>
                  <a:rPr lang="vi-VN" dirty="0">
                    <a:latin typeface="+mn-lt"/>
                  </a:rPr>
                  <a:t>là tham số tích phân của sai lệch theo thời gian </a:t>
                </a:r>
                <a:r>
                  <a:rPr lang="vi-VN">
                    <a:latin typeface="+mn-lt"/>
                  </a:rPr>
                  <a:t>lấy mẫu</a:t>
                </a:r>
                <a:r>
                  <a:rPr lang="en-US">
                    <a:latin typeface="+mn-lt"/>
                  </a:rPr>
                  <a:t>.</a:t>
                </a:r>
              </a:p>
              <a:p>
                <a:pPr algn="just"/>
                <a:r>
                  <a:rPr lang="en-US"/>
                  <a:t>K</a:t>
                </a:r>
                <a:r>
                  <a:rPr lang="en-US" baseline="-25000"/>
                  <a:t>D</a:t>
                </a:r>
                <a:r>
                  <a:rPr lang="vi-VN">
                    <a:latin typeface="+mn-lt"/>
                  </a:rPr>
                  <a:t> </a:t>
                </a:r>
                <a:r>
                  <a:rPr lang="vi-VN" dirty="0">
                    <a:latin typeface="+mn-lt"/>
                  </a:rPr>
                  <a:t>là tham số vi phân của sai lệch</a:t>
                </a:r>
                <a:r>
                  <a:rPr lang="vi-VN">
                    <a:latin typeface="+mn-lt"/>
                  </a:rPr>
                  <a:t>. </a:t>
                </a:r>
                <a:endParaRPr lang="en-US">
                  <a:latin typeface="+mn-lt"/>
                </a:endParaRPr>
              </a:p>
              <a:p>
                <a:pPr algn="just"/>
                <a:r>
                  <a:rPr lang="en-US">
                    <a:latin typeface="+mn-lt"/>
                  </a:rPr>
                  <a:t>                            </a:t>
                </a:r>
                <a:r>
                  <a:rPr lang="vi-VN">
                    <a:latin typeface="+mn-lt"/>
                  </a:rPr>
                  <a:t>là </a:t>
                </a:r>
                <a:r>
                  <a:rPr lang="vi-VN" dirty="0">
                    <a:latin typeface="+mn-lt"/>
                  </a:rPr>
                  <a:t>sai số (SP là điểm đặt, PV là biến quá trình).</a:t>
                </a:r>
              </a:p>
              <a:p>
                <a:pPr algn="just"/>
                <a:r>
                  <a:rPr lang="en-US"/>
                  <a:t>t</a:t>
                </a:r>
                <a:r>
                  <a:rPr lang="vi-VN">
                    <a:latin typeface="+mn-lt"/>
                  </a:rPr>
                  <a:t> </a:t>
                </a:r>
                <a:r>
                  <a:rPr lang="vi-VN" dirty="0">
                    <a:latin typeface="+mn-lt"/>
                  </a:rPr>
                  <a:t>là thời gian hoặc thời gian </a:t>
                </a:r>
                <a:r>
                  <a:rPr lang="vi-VN">
                    <a:latin typeface="+mn-lt"/>
                  </a:rPr>
                  <a:t>tức thời</a:t>
                </a:r>
                <a:r>
                  <a:rPr lang="en-US">
                    <a:latin typeface="+mn-lt"/>
                  </a:rPr>
                  <a:t>.</a:t>
                </a:r>
                <a:endParaRPr lang="vi-VN" dirty="0">
                  <a:latin typeface="+mn-lt"/>
                </a:endParaRPr>
              </a:p>
              <a:p>
                <a:pPr algn="just"/>
                <a14:m>
                  <m:oMath xmlns:m="http://schemas.openxmlformats.org/officeDocument/2006/math">
                    <m:r>
                      <a:rPr lang="vi-VN" i="1" smtClean="0">
                        <a:latin typeface="Cambria Math" panose="02040503050406030204" pitchFamily="18" charset="0"/>
                      </a:rPr>
                      <m:t>𝜏</m:t>
                    </m:r>
                    <m:r>
                      <a:rPr lang="en-US" b="0" i="1" smtClean="0">
                        <a:latin typeface="Cambria Math" panose="02040503050406030204" pitchFamily="18" charset="0"/>
                      </a:rPr>
                      <m:t> </m:t>
                    </m:r>
                  </m:oMath>
                </a14:m>
                <a:r>
                  <a:rPr lang="vi-VN">
                    <a:latin typeface="+mn-lt"/>
                  </a:rPr>
                  <a:t>là </a:t>
                </a:r>
                <a:r>
                  <a:rPr lang="vi-VN" dirty="0">
                    <a:latin typeface="+mn-lt"/>
                  </a:rPr>
                  <a:t>biến tích hợp (nhận giá trị từ thời gian 0 đến t).</a:t>
                </a:r>
              </a:p>
            </p:txBody>
          </p:sp>
        </mc:Choice>
        <mc:Fallback xmlns="">
          <p:sp>
            <p:nvSpPr>
              <p:cNvPr id="6" name="Content Placeholder 5">
                <a:extLst>
                  <a:ext uri="{FF2B5EF4-FFF2-40B4-BE49-F238E27FC236}">
                    <a16:creationId xmlns:a16="http://schemas.microsoft.com/office/drawing/2014/main" id="{18C0F2E0-906A-4819-254F-485FA8127653}"/>
                  </a:ext>
                </a:extLst>
              </p:cNvPr>
              <p:cNvSpPr>
                <a:spLocks noGrp="1" noRot="1" noChangeAspect="1" noMove="1" noResize="1" noEditPoints="1" noAdjustHandles="1" noChangeArrowheads="1" noChangeShapeType="1" noTextEdit="1"/>
              </p:cNvSpPr>
              <p:nvPr>
                <p:ph sz="quarter" idx="18"/>
              </p:nvPr>
            </p:nvSpPr>
            <p:spPr>
              <a:blipFill>
                <a:blip r:embed="rId2"/>
                <a:stretch>
                  <a:fillRect l="-1185" t="-1080" r="-118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49CFB961-74CD-C4CD-1437-969224EE6536}"/>
              </a:ext>
            </a:extLst>
          </p:cNvPr>
          <p:cNvPicPr>
            <a:picLocks noChangeAspect="1"/>
          </p:cNvPicPr>
          <p:nvPr/>
        </p:nvPicPr>
        <p:blipFill>
          <a:blip r:embed="rId3"/>
          <a:stretch>
            <a:fillRect/>
          </a:stretch>
        </p:blipFill>
        <p:spPr>
          <a:xfrm>
            <a:off x="923586" y="1649073"/>
            <a:ext cx="4825574" cy="2395290"/>
          </a:xfrm>
          <a:prstGeom prst="rect">
            <a:avLst/>
          </a:prstGeom>
        </p:spPr>
      </p:pic>
      <p:sp>
        <p:nvSpPr>
          <p:cNvPr id="10" name="TextBox 9">
            <a:extLst>
              <a:ext uri="{FF2B5EF4-FFF2-40B4-BE49-F238E27FC236}">
                <a16:creationId xmlns:a16="http://schemas.microsoft.com/office/drawing/2014/main" id="{E75D9A0B-FE50-EA16-2042-96ABAD7FB6B2}"/>
              </a:ext>
            </a:extLst>
          </p:cNvPr>
          <p:cNvSpPr txBox="1"/>
          <p:nvPr/>
        </p:nvSpPr>
        <p:spPr>
          <a:xfrm>
            <a:off x="520014" y="4173230"/>
            <a:ext cx="6096000" cy="369332"/>
          </a:xfrm>
          <a:prstGeom prst="rect">
            <a:avLst/>
          </a:prstGeom>
          <a:noFill/>
        </p:spPr>
        <p:txBody>
          <a:bodyPr wrap="square">
            <a:spAutoFit/>
          </a:bodyPr>
          <a:lstStyle/>
          <a:p>
            <a:pPr algn="ctr">
              <a:spcAft>
                <a:spcPts val="1000"/>
              </a:spcAft>
            </a:pPr>
            <a:r>
              <a:rPr lang="en-US" sz="1800" err="1">
                <a:effectLst/>
                <a:latin typeface="Arial" panose="020B0604020202020204" pitchFamily="34" charset="0"/>
                <a:ea typeface="Times New Roman" panose="02020603050405020304" pitchFamily="18" charset="0"/>
                <a:cs typeface="Arial" panose="020B0604020202020204" pitchFamily="34" charset="0"/>
              </a:rPr>
              <a:t>Hình</a:t>
            </a:r>
            <a:r>
              <a:rPr lang="en-US" sz="1800">
                <a:effectLst/>
                <a:latin typeface="Arial" panose="020B0604020202020204" pitchFamily="34" charset="0"/>
                <a:ea typeface="Times New Roman" panose="02020603050405020304" pitchFamily="18" charset="0"/>
                <a:cs typeface="Arial" panose="020B0604020202020204" pitchFamily="34" charset="0"/>
              </a:rPr>
              <a:t> 2.3: </a:t>
            </a:r>
            <a:r>
              <a:rPr lang="en-US" sz="1800" dirty="0" err="1">
                <a:effectLst/>
                <a:latin typeface="Arial" panose="020B0604020202020204" pitchFamily="34" charset="0"/>
                <a:ea typeface="Times New Roman" panose="02020603050405020304" pitchFamily="18" charset="0"/>
                <a:cs typeface="Arial" panose="020B0604020202020204" pitchFamily="34" charset="0"/>
              </a:rPr>
              <a:t>Bộ</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điều</a:t>
            </a:r>
            <a:r>
              <a:rPr lang="en-US" sz="1800" dirty="0">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effectLst/>
                <a:latin typeface="Arial" panose="020B0604020202020204" pitchFamily="34" charset="0"/>
                <a:ea typeface="Times New Roman" panose="02020603050405020304" pitchFamily="18" charset="0"/>
                <a:cs typeface="Arial" panose="020B0604020202020204" pitchFamily="34" charset="0"/>
              </a:rPr>
              <a:t>khiển</a:t>
            </a:r>
            <a:r>
              <a:rPr lang="en-US" sz="1800" dirty="0">
                <a:effectLst/>
                <a:latin typeface="Arial" panose="020B0604020202020204" pitchFamily="34" charset="0"/>
                <a:ea typeface="Times New Roman" panose="02020603050405020304" pitchFamily="18" charset="0"/>
                <a:cs typeface="Arial" panose="020B0604020202020204" pitchFamily="34" charset="0"/>
              </a:rPr>
              <a:t> PID</a:t>
            </a:r>
            <a:endParaRPr lang="en-US" sz="1200" dirty="0">
              <a:effectLst/>
              <a:latin typeface="Arial" panose="020B0604020202020204" pitchFamily="34" charset="0"/>
              <a:ea typeface="Times New Roman" panose="02020603050405020304" pitchFamily="18" charset="0"/>
              <a:cs typeface="Arial" panose="020B0604020202020204" pitchFamily="34" charset="0"/>
            </a:endParaRPr>
          </a:p>
        </p:txBody>
      </p:sp>
      <p:graphicFrame>
        <p:nvGraphicFramePr>
          <p:cNvPr id="13" name="Object 12">
            <a:extLst>
              <a:ext uri="{FF2B5EF4-FFF2-40B4-BE49-F238E27FC236}">
                <a16:creationId xmlns:a16="http://schemas.microsoft.com/office/drawing/2014/main" id="{FDADDB8B-8E3C-E484-7CF9-1CF8AA35ED9F}"/>
              </a:ext>
            </a:extLst>
          </p:cNvPr>
          <p:cNvGraphicFramePr>
            <a:graphicFrameLocks noChangeAspect="1"/>
          </p:cNvGraphicFramePr>
          <p:nvPr>
            <p:extLst>
              <p:ext uri="{D42A27DB-BD31-4B8C-83A1-F6EECF244321}">
                <p14:modId xmlns:p14="http://schemas.microsoft.com/office/powerpoint/2010/main" val="3073940013"/>
              </p:ext>
            </p:extLst>
          </p:nvPr>
        </p:nvGraphicFramePr>
        <p:xfrm>
          <a:off x="1567683" y="5040761"/>
          <a:ext cx="4000663" cy="802991"/>
        </p:xfrm>
        <a:graphic>
          <a:graphicData uri="http://schemas.openxmlformats.org/presentationml/2006/ole">
            <mc:AlternateContent xmlns:mc="http://schemas.openxmlformats.org/markup-compatibility/2006">
              <mc:Choice xmlns:v="urn:schemas-microsoft-com:vml" Requires="v">
                <p:oleObj name="Equation" r:id="rId4" imgW="2665645" imgH="534285" progId="Equation.DSMT4">
                  <p:embed/>
                </p:oleObj>
              </mc:Choice>
              <mc:Fallback>
                <p:oleObj name="Equation" r:id="rId4" imgW="2665645" imgH="534285" progId="Equation.DSMT4">
                  <p:embed/>
                  <p:pic>
                    <p:nvPicPr>
                      <p:cNvPr id="0" name=""/>
                      <p:cNvPicPr/>
                      <p:nvPr/>
                    </p:nvPicPr>
                    <p:blipFill>
                      <a:blip r:embed="rId5"/>
                      <a:stretch>
                        <a:fillRect/>
                      </a:stretch>
                    </p:blipFill>
                    <p:spPr>
                      <a:xfrm>
                        <a:off x="1567683" y="5040761"/>
                        <a:ext cx="4000663" cy="802991"/>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EAC83756-D6DD-77AB-8A34-07A9CD58C4DC}"/>
              </a:ext>
            </a:extLst>
          </p:cNvPr>
          <p:cNvGraphicFramePr>
            <a:graphicFrameLocks noChangeAspect="1"/>
          </p:cNvGraphicFramePr>
          <p:nvPr>
            <p:extLst>
              <p:ext uri="{D42A27DB-BD31-4B8C-83A1-F6EECF244321}">
                <p14:modId xmlns:p14="http://schemas.microsoft.com/office/powerpoint/2010/main" val="92914086"/>
              </p:ext>
            </p:extLst>
          </p:nvPr>
        </p:nvGraphicFramePr>
        <p:xfrm>
          <a:off x="6958851" y="3074133"/>
          <a:ext cx="1544282" cy="289553"/>
        </p:xfrm>
        <a:graphic>
          <a:graphicData uri="http://schemas.openxmlformats.org/presentationml/2006/ole">
            <mc:AlternateContent xmlns:mc="http://schemas.openxmlformats.org/markup-compatibility/2006">
              <mc:Choice xmlns:v="urn:schemas-microsoft-com:vml" Requires="v">
                <p:oleObj name="Equation" r:id="rId6" imgW="1218755" imgH="228928" progId="Equation.DSMT4">
                  <p:embed/>
                </p:oleObj>
              </mc:Choice>
              <mc:Fallback>
                <p:oleObj name="Equation" r:id="rId6" imgW="1218755" imgH="228928" progId="Equation.DSMT4">
                  <p:embed/>
                  <p:pic>
                    <p:nvPicPr>
                      <p:cNvPr id="0" name=""/>
                      <p:cNvPicPr/>
                      <p:nvPr/>
                    </p:nvPicPr>
                    <p:blipFill>
                      <a:blip r:embed="rId7"/>
                      <a:stretch>
                        <a:fillRect/>
                      </a:stretch>
                    </p:blipFill>
                    <p:spPr>
                      <a:xfrm>
                        <a:off x="6958851" y="3074133"/>
                        <a:ext cx="1544282" cy="289553"/>
                      </a:xfrm>
                      <a:prstGeom prst="rect">
                        <a:avLst/>
                      </a:prstGeom>
                    </p:spPr>
                  </p:pic>
                </p:oleObj>
              </mc:Fallback>
            </mc:AlternateContent>
          </a:graphicData>
        </a:graphic>
      </p:graphicFrame>
    </p:spTree>
    <p:extLst>
      <p:ext uri="{BB962C8B-B14F-4D97-AF65-F5344CB8AC3E}">
        <p14:creationId xmlns:p14="http://schemas.microsoft.com/office/powerpoint/2010/main" val="19609545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2870</TotalTime>
  <Words>3545</Words>
  <Application>Microsoft Office PowerPoint</Application>
  <PresentationFormat>Widescreen</PresentationFormat>
  <Paragraphs>397</Paragraphs>
  <Slides>34</Slides>
  <Notes>23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2" baseType="lpstr">
      <vt:lpstr>Arial</vt:lpstr>
      <vt:lpstr>Arial </vt:lpstr>
      <vt:lpstr>Calibri</vt:lpstr>
      <vt:lpstr>Cambria Math</vt:lpstr>
      <vt:lpstr>Times New Roman</vt:lpstr>
      <vt:lpstr>Wingdings</vt:lpstr>
      <vt:lpstr>Office Theme</vt:lpstr>
      <vt:lpstr>Equation</vt:lpstr>
      <vt:lpstr>ĐỒ ÁN KỸ THUẬT ROBOT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Hưng Hoàng</dc:creator>
  <cp:lastModifiedBy>Nhat Minh Ta Tran</cp:lastModifiedBy>
  <cp:revision>230</cp:revision>
  <dcterms:created xsi:type="dcterms:W3CDTF">2021-07-25T06:19:51Z</dcterms:created>
  <dcterms:modified xsi:type="dcterms:W3CDTF">2023-08-18T03:58:39Z</dcterms:modified>
</cp:coreProperties>
</file>